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6"/>
  </p:notesMasterIdLst>
  <p:sldIdLst>
    <p:sldId id="256" r:id="rId3"/>
    <p:sldId id="270" r:id="rId4"/>
    <p:sldId id="271" r:id="rId5"/>
    <p:sldId id="288" r:id="rId6"/>
    <p:sldId id="290" r:id="rId7"/>
    <p:sldId id="261" r:id="rId8"/>
    <p:sldId id="259" r:id="rId9"/>
    <p:sldId id="276" r:id="rId10"/>
    <p:sldId id="278" r:id="rId11"/>
    <p:sldId id="277" r:id="rId12"/>
    <p:sldId id="279" r:id="rId13"/>
    <p:sldId id="269" r:id="rId14"/>
    <p:sldId id="280" r:id="rId15"/>
    <p:sldId id="281" r:id="rId16"/>
    <p:sldId id="282" r:id="rId17"/>
    <p:sldId id="283" r:id="rId18"/>
    <p:sldId id="267" r:id="rId19"/>
    <p:sldId id="284" r:id="rId20"/>
    <p:sldId id="285" r:id="rId21"/>
    <p:sldId id="286" r:id="rId22"/>
    <p:sldId id="287" r:id="rId23"/>
    <p:sldId id="289" r:id="rId24"/>
    <p:sldId id="26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E0D2D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-672" y="-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EEB1B-7C56-4D36-A056-EB456C637349}" type="datetimeFigureOut">
              <a:rPr lang="en-US" smtClean="0"/>
              <a:pPr/>
              <a:t>5/9/2018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254636-5BE3-4B7E-BCE5-952520F562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71500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AE2F9E-B436-48F0-A545-F594040B555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4838"/>
            <a:ext cx="5143500" cy="418465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37237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6B1319-C64C-4FE4-907E-7EC768FEE3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FECE8F6-D847-4EFD-A35B-A790A8AB7F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1AA54D7-F5F4-453F-8C59-28913E93F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95DBA-3BC8-4589-A4E9-A30118802AE9}" type="datetimeFigureOut">
              <a:rPr lang="en-US" smtClean="0"/>
              <a:pPr/>
              <a:t>5/9/2018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44F2CB0-29DE-4F41-9BA0-D665BE97F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725275F-493D-4D7F-8169-8E98EB8DF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FBDE1-2D66-4A8C-B6E6-5C419E6750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69252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C696B9-B519-4765-ADC6-76C50E3C5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6947EF7-5A7B-41D4-B9D9-26681ECBD9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F55A773-0415-4A98-A9E3-5C99144C5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95DBA-3BC8-4589-A4E9-A30118802AE9}" type="datetimeFigureOut">
              <a:rPr lang="en-US" smtClean="0"/>
              <a:pPr/>
              <a:t>5/9/2018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63A769D-73F7-4D00-A7B5-B9572CC29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3D624DA-95D9-4DDD-BAB2-90E057185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FBDE1-2D66-4A8C-B6E6-5C419E6750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81356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373275F8-35F1-4DEE-80D3-AF9A3CC085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F7D9652-405A-4B6B-A074-E2F6CC7EA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72CDFEC-FB1B-487C-857A-AA2872A9F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95DBA-3BC8-4589-A4E9-A30118802AE9}" type="datetimeFigureOut">
              <a:rPr lang="en-US" smtClean="0"/>
              <a:pPr/>
              <a:t>5/9/2018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6132649-DFFC-494D-A6A6-50E4D5215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C6B21D6-7C40-46F8-B25E-9E9B27FFC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FBDE1-2D66-4A8C-B6E6-5C419E6750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052709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3794" name="Group 2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sp>
          <p:nvSpPr>
            <p:cNvPr id="131379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1800">
                <a:latin typeface="Times New Roman" pitchFamily="18" charset="0"/>
              </a:endParaRPr>
            </a:p>
          </p:txBody>
        </p:sp>
        <p:sp>
          <p:nvSpPr>
            <p:cNvPr id="131379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0">
                <a:latin typeface="Times New Roman" pitchFamily="18" charset="0"/>
              </a:endParaRPr>
            </a:p>
          </p:txBody>
        </p:sp>
        <p:grpSp>
          <p:nvGrpSpPr>
            <p:cNvPr id="131379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1313798" name="Rectangle 6"/>
              <p:cNvSpPr>
                <a:spLocks noChangeArrowheads="1"/>
              </p:cNvSpPr>
              <p:nvPr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0">
                  <a:latin typeface="Times New Roman" pitchFamily="18" charset="0"/>
                </a:endParaRPr>
              </a:p>
            </p:txBody>
          </p:sp>
          <p:sp>
            <p:nvSpPr>
              <p:cNvPr id="1313799" name="Rectangle 7"/>
              <p:cNvSpPr>
                <a:spLocks noChangeArrowheads="1"/>
              </p:cNvSpPr>
              <p:nvPr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0">
                  <a:latin typeface="Times New Roman" pitchFamily="18" charset="0"/>
                </a:endParaRPr>
              </a:p>
            </p:txBody>
          </p:sp>
          <p:sp>
            <p:nvSpPr>
              <p:cNvPr id="1313800" name="Rectangle 8"/>
              <p:cNvSpPr>
                <a:spLocks noChangeArrowheads="1"/>
              </p:cNvSpPr>
              <p:nvPr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0">
                  <a:latin typeface="Times New Roman" pitchFamily="18" charset="0"/>
                </a:endParaRPr>
              </a:p>
            </p:txBody>
          </p:sp>
          <p:sp>
            <p:nvSpPr>
              <p:cNvPr id="1313801" name="Rectangle 9"/>
              <p:cNvSpPr>
                <a:spLocks noChangeArrowheads="1"/>
              </p:cNvSpPr>
              <p:nvPr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0">
                  <a:latin typeface="Times New Roman" pitchFamily="18" charset="0"/>
                </a:endParaRPr>
              </a:p>
            </p:txBody>
          </p:sp>
          <p:sp>
            <p:nvSpPr>
              <p:cNvPr id="1313802" name="Rectangle 10"/>
              <p:cNvSpPr>
                <a:spLocks noChangeArrowheads="1"/>
              </p:cNvSpPr>
              <p:nvPr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0">
                  <a:latin typeface="Times New Roman" pitchFamily="18" charset="0"/>
                </a:endParaRPr>
              </a:p>
            </p:txBody>
          </p:sp>
          <p:sp>
            <p:nvSpPr>
              <p:cNvPr id="1313803" name="Rectangle 11"/>
              <p:cNvSpPr>
                <a:spLocks noChangeArrowheads="1"/>
              </p:cNvSpPr>
              <p:nvPr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0">
                  <a:latin typeface="Times New Roman" pitchFamily="18" charset="0"/>
                </a:endParaRPr>
              </a:p>
            </p:txBody>
          </p:sp>
          <p:sp>
            <p:nvSpPr>
              <p:cNvPr id="1313804" name="Rectangle 12"/>
              <p:cNvSpPr>
                <a:spLocks noChangeArrowheads="1"/>
              </p:cNvSpPr>
              <p:nvPr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0">
                  <a:latin typeface="Times New Roman" pitchFamily="18" charset="0"/>
                </a:endParaRPr>
              </a:p>
            </p:txBody>
          </p:sp>
          <p:sp>
            <p:nvSpPr>
              <p:cNvPr id="1313805" name="Rectangle 13"/>
              <p:cNvSpPr>
                <a:spLocks noChangeArrowheads="1"/>
              </p:cNvSpPr>
              <p:nvPr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0">
                  <a:latin typeface="Times New Roman" pitchFamily="18" charset="0"/>
                </a:endParaRPr>
              </a:p>
            </p:txBody>
          </p:sp>
          <p:sp>
            <p:nvSpPr>
              <p:cNvPr id="1313806" name="Rectangle 14"/>
              <p:cNvSpPr>
                <a:spLocks noChangeArrowheads="1"/>
              </p:cNvSpPr>
              <p:nvPr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0">
                  <a:latin typeface="Times New Roman" pitchFamily="18" charset="0"/>
                </a:endParaRPr>
              </a:p>
            </p:txBody>
          </p:sp>
          <p:sp>
            <p:nvSpPr>
              <p:cNvPr id="1313807" name="Rectangle 15"/>
              <p:cNvSpPr>
                <a:spLocks noChangeArrowheads="1"/>
              </p:cNvSpPr>
              <p:nvPr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800">
                  <a:latin typeface="Times New Roman" pitchFamily="18" charset="0"/>
                </a:endParaRPr>
              </a:p>
            </p:txBody>
          </p:sp>
        </p:grpSp>
      </p:grpSp>
      <p:sp>
        <p:nvSpPr>
          <p:cNvPr id="1313808" name="Rectangle 16"/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C0C9192F-2276-43CC-8476-DDAFDF1E0FF2}" type="datetimeFigureOut">
              <a:rPr lang="zh-CN" altLang="en-US" smtClean="0"/>
              <a:pPr/>
              <a:t>2018/5/9</a:t>
            </a:fld>
            <a:endParaRPr lang="zh-CN" altLang="en-US"/>
          </a:p>
        </p:txBody>
      </p:sp>
      <p:sp>
        <p:nvSpPr>
          <p:cNvPr id="1313809" name="Rectangle 17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313810" name="Rectangle 1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 Black" pitchFamily="34" charset="0"/>
              </a:defRPr>
            </a:lvl1pPr>
          </a:lstStyle>
          <a:p>
            <a:fld id="{A9D2BDCA-4933-4316-BD85-683237170FE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313811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3962400" y="1828800"/>
            <a:ext cx="8026400" cy="2209800"/>
          </a:xfrm>
        </p:spPr>
        <p:txBody>
          <a:bodyPr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1313812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3962400" y="4267200"/>
            <a:ext cx="80264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en-US" altLang="zh-CN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601411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418" y="1403328"/>
            <a:ext cx="11745383" cy="5073672"/>
          </a:xfrm>
        </p:spPr>
        <p:txBody>
          <a:bodyPr/>
          <a:lstStyle>
            <a:lvl1pPr>
              <a:defRPr sz="2600">
                <a:effectLst>
                  <a:outerShdw blurRad="38100" dist="127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 sz="2200">
                <a:effectLst>
                  <a:outerShdw blurRad="38100" dist="127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>
              <a:defRPr sz="2000">
                <a:solidFill>
                  <a:srgbClr val="002060"/>
                </a:solidFill>
                <a:effectLst>
                  <a:outerShdw blurRad="38100" dist="127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>
              <a:defRPr sz="1800">
                <a:effectLst>
                  <a:outerShdw blurRad="38100" dist="127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>
              <a:defRPr sz="1600">
                <a:effectLst>
                  <a:outerShdw blurRad="38100" dist="12700" dir="2700000" algn="tl">
                    <a:srgbClr val="000000">
                      <a:alpha val="43137"/>
                    </a:srgbClr>
                  </a:outerShdw>
                </a:effectLst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C0C9192F-2276-43CC-8476-DDAFDF1E0FF2}" type="datetimeFigureOut">
              <a:rPr lang="zh-CN" altLang="en-US" smtClean="0"/>
              <a:pPr/>
              <a:t>2018/5/9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852680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C0C9192F-2276-43CC-8476-DDAFDF1E0FF2}" type="datetimeFigureOut">
              <a:rPr lang="zh-CN" altLang="en-US" smtClean="0"/>
              <a:pPr/>
              <a:t>2018/5/9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197476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3418" y="1600200"/>
            <a:ext cx="5770033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6651" y="1600200"/>
            <a:ext cx="5772149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C0C9192F-2276-43CC-8476-DDAFDF1E0FF2}" type="datetimeFigureOut">
              <a:rPr lang="zh-CN" altLang="en-US" smtClean="0"/>
              <a:pPr/>
              <a:t>2018/5/9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615463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C0C9192F-2276-43CC-8476-DDAFDF1E0FF2}" type="datetimeFigureOut">
              <a:rPr lang="zh-CN" altLang="en-US" smtClean="0"/>
              <a:pPr/>
              <a:t>2018/5/9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579998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C0C9192F-2276-43CC-8476-DDAFDF1E0FF2}" type="datetimeFigureOut">
              <a:rPr lang="zh-CN" altLang="en-US" smtClean="0"/>
              <a:pPr/>
              <a:t>2018/5/9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122637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C0C9192F-2276-43CC-8476-DDAFDF1E0FF2}" type="datetimeFigureOut">
              <a:rPr lang="zh-CN" altLang="en-US" smtClean="0"/>
              <a:pPr/>
              <a:t>2018/5/9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007383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C0C9192F-2276-43CC-8476-DDAFDF1E0FF2}" type="datetimeFigureOut">
              <a:rPr lang="zh-CN" altLang="en-US" smtClean="0"/>
              <a:pPr/>
              <a:t>2018/5/9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3336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5CE3D5-5AE3-4792-87DF-50900C613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504EDA4-E067-4296-82AF-003F3EA33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F30E690-92EC-4980-9E8F-269022CC5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95DBA-3BC8-4589-A4E9-A30118802AE9}" type="datetimeFigureOut">
              <a:rPr lang="en-US" smtClean="0"/>
              <a:pPr/>
              <a:t>5/9/2018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26009B2-8736-40BE-9C05-A4B0D8E10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40443D6-9B25-48DA-9BB1-7D1A2F6A7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FBDE1-2D66-4A8C-B6E6-5C419E6750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016459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C0C9192F-2276-43CC-8476-DDAFDF1E0FF2}" type="datetimeFigureOut">
              <a:rPr lang="zh-CN" altLang="en-US" smtClean="0"/>
              <a:pPr/>
              <a:t>2018/5/9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190369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C0C9192F-2276-43CC-8476-DDAFDF1E0FF2}" type="datetimeFigureOut">
              <a:rPr lang="zh-CN" altLang="en-US" smtClean="0"/>
              <a:pPr/>
              <a:t>2018/5/9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384113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52984" y="457200"/>
            <a:ext cx="2935816" cy="6019800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3418" y="457200"/>
            <a:ext cx="8606367" cy="6019800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C0C9192F-2276-43CC-8476-DDAFDF1E0FF2}" type="datetimeFigureOut">
              <a:rPr lang="zh-CN" altLang="en-US" smtClean="0"/>
              <a:pPr/>
              <a:t>2018/5/9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81121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418" y="457200"/>
            <a:ext cx="11745383" cy="9144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43418" y="1600200"/>
            <a:ext cx="5770033" cy="48768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6651" y="1600200"/>
            <a:ext cx="5772149" cy="48768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C0C9192F-2276-43CC-8476-DDAFDF1E0FF2}" type="datetimeFigureOut">
              <a:rPr lang="zh-CN" altLang="en-US" smtClean="0"/>
              <a:pPr/>
              <a:t>2018/5/9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41134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A68118-D29D-483D-A700-26D18196A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6ED2CE8-11E8-4CA9-8B8B-AE9EE3077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A26D095-2D48-4C06-9124-C3B1BAA60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95DBA-3BC8-4589-A4E9-A30118802AE9}" type="datetimeFigureOut">
              <a:rPr lang="en-US" smtClean="0"/>
              <a:pPr/>
              <a:t>5/9/2018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9E5683D-46A2-4722-98C5-065382D73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0C02DCD-2A3E-431D-B7A8-7F30CD04A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FBDE1-2D66-4A8C-B6E6-5C419E6750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95863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ED1740-09EB-4F4D-AD47-362E981A6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2F99E74-1D0C-4851-A1BE-A81978E72C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AF69FC9-4AC7-4EC4-87A1-959BECD281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3D6AFD0-E158-4C96-8257-59AAE45C8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95DBA-3BC8-4589-A4E9-A30118802AE9}" type="datetimeFigureOut">
              <a:rPr lang="en-US" smtClean="0"/>
              <a:pPr/>
              <a:t>5/9/2018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75B946F-00D9-4183-BD53-86827A677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866E24A-8476-4910-8C23-88EE096D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FBDE1-2D66-4A8C-B6E6-5C419E6750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22091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8644DE-1251-43F3-8BE6-F6997C97A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D8891D0-EE5E-4E6E-888F-EE6A120E1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E132569-E0A3-4624-B2F5-FB5ABA7A0F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DD48B2B-E3E4-46DC-93AC-9442B4759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940104E-89B8-4760-A6B6-2D2A4E8823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D7D694A5-700F-4285-B3EB-55B2194D4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95DBA-3BC8-4589-A4E9-A30118802AE9}" type="datetimeFigureOut">
              <a:rPr lang="en-US" smtClean="0"/>
              <a:pPr/>
              <a:t>5/9/2018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E5AEC274-767E-4764-AE8E-F9A2AA868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26E54327-3933-418C-B7AE-7B119B6D0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FBDE1-2D66-4A8C-B6E6-5C419E6750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86438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4FDB69-9C8E-4A94-8BAA-65CB449A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E2E0397-FE79-49AF-A35C-1E8485981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95DBA-3BC8-4589-A4E9-A30118802AE9}" type="datetimeFigureOut">
              <a:rPr lang="en-US" smtClean="0"/>
              <a:pPr/>
              <a:t>5/9/2018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400304B-B409-49EF-849C-7A6293AB6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B3A3E9F-D535-49BF-9C3A-420E013AF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FBDE1-2D66-4A8C-B6E6-5C419E6750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65907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C2B0D53-AF24-4B97-AA5F-1C22D3F1A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95DBA-3BC8-4589-A4E9-A30118802AE9}" type="datetimeFigureOut">
              <a:rPr lang="en-US" smtClean="0"/>
              <a:pPr/>
              <a:t>5/9/2018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78068F9-E02A-4DBF-9205-845758E0E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2EE631B-14BB-4296-8DF9-8D480F955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FBDE1-2D66-4A8C-B6E6-5C419E6750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38295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A4FEC5-DAD5-489E-B934-A6A5223B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648B5C4-69AA-45CE-9111-95612FBCB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E85E8B1-3CF9-4376-A3D3-BD6D6D0ED9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88A8EBA-009C-4340-8753-FA202D570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95DBA-3BC8-4589-A4E9-A30118802AE9}" type="datetimeFigureOut">
              <a:rPr lang="en-US" smtClean="0"/>
              <a:pPr/>
              <a:t>5/9/2018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0188CBB-D0F7-44F7-968A-E9A71AC6F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F968520-E5A1-4EFC-8D22-72F8FC780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FBDE1-2D66-4A8C-B6E6-5C419E6750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53305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E193F5-FD27-4C5E-9EED-679407097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4D7AC8A-6E4C-4B06-9AC0-BE7E327F70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842FE3C-2DEC-4F78-847D-168122CF8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5610DE4-923E-485D-BE64-820162D55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95DBA-3BC8-4589-A4E9-A30118802AE9}" type="datetimeFigureOut">
              <a:rPr lang="en-US" smtClean="0"/>
              <a:pPr/>
              <a:t>5/9/2018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F14E273-BF69-40C2-BE46-F5130CCCA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FB27DB2-1939-4248-9AED-23AB11E82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FBDE1-2D66-4A8C-B6E6-5C419E6750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0309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611E4AA9-8501-4907-BEEC-EC982BDB2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1FE9993-2364-4472-8E03-113618F97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7E25ED6-FB16-4E4D-B082-307A01EE3E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95DBA-3BC8-4589-A4E9-A30118802AE9}" type="datetimeFigureOut">
              <a:rPr lang="en-US" smtClean="0"/>
              <a:pPr/>
              <a:t>5/9/2018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6D38935-0926-481B-A7EC-28919FD303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95E6DE2-491E-4528-A9EE-931E188FE4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FBDE1-2D66-4A8C-B6E6-5C419E6750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84437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770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n-lt"/>
              </a:defRPr>
            </a:lvl1pPr>
          </a:lstStyle>
          <a:p>
            <a:endParaRPr lang="zh-CN" altLang="en-US"/>
          </a:p>
        </p:txBody>
      </p:sp>
      <p:grpSp>
        <p:nvGrpSpPr>
          <p:cNvPr id="1312772" name="Group 4"/>
          <p:cNvGrpSpPr>
            <a:grpSpLocks/>
          </p:cNvGrpSpPr>
          <p:nvPr/>
        </p:nvGrpSpPr>
        <p:grpSpPr bwMode="auto">
          <a:xfrm>
            <a:off x="0" y="0"/>
            <a:ext cx="12192000" cy="546100"/>
            <a:chOff x="0" y="0"/>
            <a:chExt cx="5760" cy="344"/>
          </a:xfrm>
        </p:grpSpPr>
        <p:sp>
          <p:nvSpPr>
            <p:cNvPr id="1312773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1800">
                <a:latin typeface="Times New Roman" pitchFamily="18" charset="0"/>
              </a:endParaRPr>
            </a:p>
          </p:txBody>
        </p:sp>
        <p:sp>
          <p:nvSpPr>
            <p:cNvPr id="1312774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0">
                <a:latin typeface="Times New Roman" pitchFamily="18" charset="0"/>
              </a:endParaRPr>
            </a:p>
          </p:txBody>
        </p:sp>
        <p:sp>
          <p:nvSpPr>
            <p:cNvPr id="1312775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0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312776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0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312777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0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312778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0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312779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0">
                <a:latin typeface="Times New Roman" pitchFamily="18" charset="0"/>
              </a:endParaRPr>
            </a:p>
          </p:txBody>
        </p:sp>
        <p:sp>
          <p:nvSpPr>
            <p:cNvPr id="1312780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0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312781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0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312782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243418" y="457200"/>
            <a:ext cx="11745383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1312783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3418" y="1600200"/>
            <a:ext cx="11745383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1312784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n-lt"/>
              </a:defRPr>
            </a:lvl1pPr>
          </a:lstStyle>
          <a:p>
            <a:fld id="{C0C9192F-2276-43CC-8476-DDAFDF1E0FF2}" type="datetimeFigureOut">
              <a:rPr lang="zh-CN" altLang="en-US" smtClean="0"/>
              <a:pPr/>
              <a:t>2018/5/9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31227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rgbClr val="006600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4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055533" y="1930400"/>
            <a:ext cx="6019800" cy="1498600"/>
          </a:xfrm>
        </p:spPr>
        <p:txBody>
          <a:bodyPr/>
          <a:lstStyle/>
          <a:p>
            <a:r>
              <a:rPr lang="en-US" sz="2800" dirty="0">
                <a:effectLst/>
              </a:rPr>
              <a:t>CAPSULE NETWORK AS A DISCRIMINATOR AND GENERATOR IN GENERATIVE ADVERSIAL NETWORKS</a:t>
            </a:r>
            <a:endParaRPr lang="en-US" sz="2800" dirty="0"/>
          </a:p>
        </p:txBody>
      </p:sp>
      <p:sp>
        <p:nvSpPr>
          <p:cNvPr id="13148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095500" y="4279900"/>
            <a:ext cx="8153400" cy="1320801"/>
          </a:xfrm>
        </p:spPr>
        <p:txBody>
          <a:bodyPr/>
          <a:lstStyle/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Amar Shrestha</a:t>
            </a:r>
          </a:p>
          <a:p>
            <a:pPr algn="ctr"/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Swatantra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Kafle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05/09/2018</a:t>
            </a:r>
          </a:p>
          <a:p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 descr="646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26710" y="5283361"/>
            <a:ext cx="1490980" cy="149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901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Capsule Network as the discriminator: Results(CIFAR10)</a:t>
            </a:r>
          </a:p>
        </p:txBody>
      </p:sp>
      <p:pic>
        <p:nvPicPr>
          <p:cNvPr id="4" name="Content Placeholder 3" descr="cifar10convgan_all_los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153" y="3940901"/>
            <a:ext cx="3870711" cy="2903034"/>
          </a:xfrm>
        </p:spPr>
      </p:pic>
      <p:pic>
        <p:nvPicPr>
          <p:cNvPr id="5" name="Picture 4" descr="cifar10convgan_Classification_Accurac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475" y="4006560"/>
            <a:ext cx="3739265" cy="2804449"/>
          </a:xfrm>
          <a:prstGeom prst="rect">
            <a:avLst/>
          </a:prstGeom>
        </p:spPr>
      </p:pic>
      <p:pic>
        <p:nvPicPr>
          <p:cNvPr id="6" name="Picture 5" descr="cifar10convgangan_all_distribution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1359" y="3976413"/>
            <a:ext cx="3842115" cy="2881587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 bwMode="auto">
          <a:xfrm>
            <a:off x="126464" y="4036964"/>
            <a:ext cx="11838562" cy="243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1" name="TextBox 10"/>
          <p:cNvSpPr txBox="1"/>
          <p:nvPr/>
        </p:nvSpPr>
        <p:spPr>
          <a:xfrm rot="16200000">
            <a:off x="-359923" y="2490300"/>
            <a:ext cx="1941557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Capsule Network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446307" y="5269159"/>
            <a:ext cx="2146742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Convolutional</a:t>
            </a:r>
            <a:r>
              <a:rPr lang="en-US" dirty="0">
                <a:solidFill>
                  <a:schemeClr val="bg1"/>
                </a:solidFill>
              </a:rPr>
              <a:t> GAN</a:t>
            </a:r>
          </a:p>
        </p:txBody>
      </p:sp>
      <p:pic>
        <p:nvPicPr>
          <p:cNvPr id="13" name="Picture 12" descr="cifar10capsDgan_all_distribution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3168" y="1388622"/>
            <a:ext cx="3375499" cy="2531624"/>
          </a:xfrm>
          <a:prstGeom prst="rect">
            <a:avLst/>
          </a:prstGeom>
        </p:spPr>
      </p:pic>
      <p:pic>
        <p:nvPicPr>
          <p:cNvPr id="14" name="Picture 13" descr="cifar10capsDgan_all_los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580" y="1365326"/>
            <a:ext cx="3356042" cy="2517032"/>
          </a:xfrm>
          <a:prstGeom prst="rect">
            <a:avLst/>
          </a:prstGeom>
        </p:spPr>
      </p:pic>
      <p:pic>
        <p:nvPicPr>
          <p:cNvPr id="15" name="Picture 14" descr="cifar10capsDgan_Classification_Accuracy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3410" y="1410509"/>
            <a:ext cx="3304163" cy="24781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Generated Images: (CIFAR10)</a:t>
            </a:r>
          </a:p>
        </p:txBody>
      </p:sp>
      <p:pic>
        <p:nvPicPr>
          <p:cNvPr id="6" name="Content Placeholder 5" descr="ezgif.com-gif-maker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5000" y="1750979"/>
            <a:ext cx="4064000" cy="4017523"/>
          </a:xfrm>
        </p:spPr>
      </p:pic>
      <p:cxnSp>
        <p:nvCxnSpPr>
          <p:cNvPr id="5" name="Straight Connector 4"/>
          <p:cNvCxnSpPr/>
          <p:nvPr/>
        </p:nvCxnSpPr>
        <p:spPr bwMode="auto">
          <a:xfrm rot="5400000">
            <a:off x="3494169" y="4005849"/>
            <a:ext cx="4937760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pic>
        <p:nvPicPr>
          <p:cNvPr id="7" name="Picture 6" descr="ezgif.com-gif-mak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005" y="1817450"/>
            <a:ext cx="4064000" cy="38537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03905" y="1420247"/>
            <a:ext cx="238327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   Capsule Network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5811" y="1391059"/>
            <a:ext cx="233347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Convolutional</a:t>
            </a:r>
            <a:r>
              <a:rPr lang="en-US" dirty="0">
                <a:solidFill>
                  <a:schemeClr val="bg1"/>
                </a:solidFill>
              </a:rPr>
              <a:t> GAN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Capsule Network as the Generator and </a:t>
            </a:r>
            <a:r>
              <a:rPr lang="en-US" dirty="0" err="1"/>
              <a:t>Convolutional</a:t>
            </a:r>
            <a:r>
              <a:rPr lang="en-US" dirty="0"/>
              <a:t> NN as discriminator</a:t>
            </a:r>
          </a:p>
        </p:txBody>
      </p:sp>
      <p:pic>
        <p:nvPicPr>
          <p:cNvPr id="24" name="Content Placeholder 23" descr="di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7525" y="3619483"/>
            <a:ext cx="736638" cy="641383"/>
          </a:xfr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8DA34000-575B-44E4-AF75-2E3118D5255D}"/>
              </a:ext>
            </a:extLst>
          </p:cNvPr>
          <p:cNvGrpSpPr/>
          <p:nvPr/>
        </p:nvGrpSpPr>
        <p:grpSpPr>
          <a:xfrm>
            <a:off x="395630" y="1956467"/>
            <a:ext cx="10920989" cy="3649109"/>
            <a:chOff x="55162" y="2092655"/>
            <a:chExt cx="10920989" cy="3649109"/>
          </a:xfrm>
        </p:grpSpPr>
        <p:grpSp>
          <p:nvGrpSpPr>
            <p:cNvPr id="5" name="Group 29">
              <a:extLst>
                <a:ext uri="{FF2B5EF4-FFF2-40B4-BE49-F238E27FC236}">
                  <a16:creationId xmlns:a16="http://schemas.microsoft.com/office/drawing/2014/main" xmlns="" id="{1F8E9FCF-5B38-49C7-A933-67E775DFCC59}"/>
                </a:ext>
              </a:extLst>
            </p:cNvPr>
            <p:cNvGrpSpPr/>
            <p:nvPr/>
          </p:nvGrpSpPr>
          <p:grpSpPr>
            <a:xfrm>
              <a:off x="97129" y="2092655"/>
              <a:ext cx="10879022" cy="2938137"/>
              <a:chOff x="-8940" y="1779388"/>
              <a:chExt cx="10879022" cy="2938137"/>
            </a:xfrm>
          </p:grpSpPr>
          <p:grpSp>
            <p:nvGrpSpPr>
              <p:cNvPr id="9" name="Group 7">
                <a:extLst>
                  <a:ext uri="{FF2B5EF4-FFF2-40B4-BE49-F238E27FC236}">
                    <a16:creationId xmlns:a16="http://schemas.microsoft.com/office/drawing/2014/main" xmlns="" id="{5C15A7A5-79A5-4B5B-AC11-E3A1F819399C}"/>
                  </a:ext>
                </a:extLst>
              </p:cNvPr>
              <p:cNvGrpSpPr/>
              <p:nvPr/>
            </p:nvGrpSpPr>
            <p:grpSpPr>
              <a:xfrm>
                <a:off x="3327400" y="1779388"/>
                <a:ext cx="7542682" cy="2938137"/>
                <a:chOff x="723072" y="1257295"/>
                <a:chExt cx="8020725" cy="3085309"/>
              </a:xfrm>
            </p:grpSpPr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xmlns="" id="{C9F0CBBF-E234-469C-ABDA-C0DBD50EB2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4745"/>
                <a:stretch/>
              </p:blipFill>
              <p:spPr>
                <a:xfrm>
                  <a:off x="6894573" y="1257295"/>
                  <a:ext cx="1849224" cy="2993789"/>
                </a:xfrm>
                <a:prstGeom prst="rect">
                  <a:avLst/>
                </a:prstGeom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xmlns="" id="{3394717A-E04F-4E75-8343-4DB4B6682F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-1" r="45019"/>
                <a:stretch/>
              </p:blipFill>
              <p:spPr>
                <a:xfrm>
                  <a:off x="723072" y="1349909"/>
                  <a:ext cx="3754085" cy="2791625"/>
                </a:xfrm>
                <a:prstGeom prst="rect">
                  <a:avLst/>
                </a:prstGeom>
              </p:spPr>
            </p:pic>
            <p:sp>
              <p:nvSpPr>
                <p:cNvPr id="22" name="Rectangle 2">
                  <a:extLst>
                    <a:ext uri="{FF2B5EF4-FFF2-40B4-BE49-F238E27FC236}">
                      <a16:creationId xmlns:a16="http://schemas.microsoft.com/office/drawing/2014/main" xmlns="" id="{570E936B-C30F-499B-A5BD-3D0442298DDC}"/>
                    </a:ext>
                  </a:extLst>
                </p:cNvPr>
                <p:cNvSpPr/>
                <p:nvPr/>
              </p:nvSpPr>
              <p:spPr bwMode="auto">
                <a:xfrm>
                  <a:off x="4477145" y="1794932"/>
                  <a:ext cx="3428456" cy="2547672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sp>
              <p:nvSpPr>
                <p:cNvPr id="23" name="TextBox 6">
                  <a:extLst>
                    <a:ext uri="{FF2B5EF4-FFF2-40B4-BE49-F238E27FC236}">
                      <a16:creationId xmlns:a16="http://schemas.microsoft.com/office/drawing/2014/main" xmlns="" id="{7998DE08-F093-47FB-9DF3-C43902B5D666}"/>
                    </a:ext>
                  </a:extLst>
                </p:cNvPr>
                <p:cNvSpPr txBox="1"/>
                <p:nvPr/>
              </p:nvSpPr>
              <p:spPr>
                <a:xfrm>
                  <a:off x="6116078" y="1561211"/>
                  <a:ext cx="196439" cy="2908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1200" dirty="0"/>
                </a:p>
              </p:txBody>
            </p:sp>
          </p:grpSp>
          <p:grpSp>
            <p:nvGrpSpPr>
              <p:cNvPr id="10" name="Group 28">
                <a:extLst>
                  <a:ext uri="{FF2B5EF4-FFF2-40B4-BE49-F238E27FC236}">
                    <a16:creationId xmlns:a16="http://schemas.microsoft.com/office/drawing/2014/main" xmlns="" id="{C559578B-1424-4360-A00E-959117E216AF}"/>
                  </a:ext>
                </a:extLst>
              </p:cNvPr>
              <p:cNvGrpSpPr/>
              <p:nvPr/>
            </p:nvGrpSpPr>
            <p:grpSpPr>
              <a:xfrm>
                <a:off x="-8940" y="3121422"/>
                <a:ext cx="5598285" cy="1596103"/>
                <a:chOff x="-8940" y="3121422"/>
                <a:chExt cx="5598285" cy="1596103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xmlns="" id="{F4768F47-0AE5-44FC-A384-D6F3E6C9AA0B}"/>
                    </a:ext>
                  </a:extLst>
                </p:cNvPr>
                <p:cNvGrpSpPr/>
                <p:nvPr/>
              </p:nvGrpSpPr>
              <p:grpSpPr>
                <a:xfrm>
                  <a:off x="1100669" y="3137974"/>
                  <a:ext cx="4488676" cy="1579551"/>
                  <a:chOff x="1168309" y="4430489"/>
                  <a:chExt cx="5452624" cy="1580965"/>
                </a:xfrm>
              </p:grpSpPr>
              <p:pic>
                <p:nvPicPr>
                  <p:cNvPr id="17" name="Picture 16">
                    <a:extLst>
                      <a:ext uri="{FF2B5EF4-FFF2-40B4-BE49-F238E27FC236}">
                        <a16:creationId xmlns:a16="http://schemas.microsoft.com/office/drawing/2014/main" xmlns="" id="{E6B04C49-EEF5-4064-9D47-D18A1327EE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>
                    <a:off x="1168309" y="4525695"/>
                    <a:ext cx="3734871" cy="1485759"/>
                  </a:xfrm>
                  <a:prstGeom prst="rect">
                    <a:avLst/>
                  </a:prstGeom>
                </p:spPr>
              </p:pic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xmlns="" id="{E6733B60-D7B3-4D45-BFEA-AD2D345255B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3818374" y="4430489"/>
                    <a:ext cx="2802559" cy="133453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xmlns="" id="{EDE0E6EB-CE26-4EE8-BC40-1CC28C3DF7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8940" y="3121422"/>
                  <a:ext cx="598155" cy="1338727"/>
                </a:xfrm>
                <a:prstGeom prst="rect">
                  <a:avLst/>
                </a:prstGeom>
              </p:spPr>
            </p:pic>
            <p:grpSp>
              <p:nvGrpSpPr>
                <p:cNvPr id="13" name="Group 16">
                  <a:extLst>
                    <a:ext uri="{FF2B5EF4-FFF2-40B4-BE49-F238E27FC236}">
                      <a16:creationId xmlns:a16="http://schemas.microsoft.com/office/drawing/2014/main" xmlns="" id="{2F08E751-5C55-44A1-A5A8-F9641BB4A180}"/>
                    </a:ext>
                  </a:extLst>
                </p:cNvPr>
                <p:cNvGrpSpPr/>
                <p:nvPr/>
              </p:nvGrpSpPr>
              <p:grpSpPr>
                <a:xfrm>
                  <a:off x="531135" y="3163375"/>
                  <a:ext cx="506654" cy="1137140"/>
                  <a:chOff x="6477000" y="3961524"/>
                  <a:chExt cx="1597886" cy="2781300"/>
                </a:xfrm>
              </p:grpSpPr>
              <p:pic>
                <p:nvPicPr>
                  <p:cNvPr id="15" name="Picture 11">
                    <a:extLst>
                      <a:ext uri="{FF2B5EF4-FFF2-40B4-BE49-F238E27FC236}">
                        <a16:creationId xmlns:a16="http://schemas.microsoft.com/office/drawing/2014/main" xmlns="" id="{37EEDA53-7506-45DD-A9AD-37BA4F6472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6493737" y="3961524"/>
                    <a:ext cx="1581149" cy="2781300"/>
                  </a:xfrm>
                  <a:prstGeom prst="rect">
                    <a:avLst/>
                  </a:prstGeom>
                </p:spPr>
              </p:pic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xmlns="" id="{CD88F2DA-78C0-49F8-A8A8-86003C923CC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77000" y="5445826"/>
                    <a:ext cx="380718" cy="192974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 cap="flat" cmpd="sng" algn="ctr">
                    <a:solidFill>
                      <a:schemeClr val="bg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</a:endParaRPr>
                  </a:p>
                </p:txBody>
              </p:sp>
            </p:grp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xmlns="" id="{1C24732C-8242-4107-A378-9A21CB546FBA}"/>
                    </a:ext>
                  </a:extLst>
                </p:cNvPr>
                <p:cNvCxnSpPr/>
                <p:nvPr/>
              </p:nvCxnSpPr>
              <p:spPr bwMode="auto">
                <a:xfrm>
                  <a:off x="922869" y="3921686"/>
                  <a:ext cx="177800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triangle"/>
                </a:ln>
                <a:effectLst/>
              </p:spPr>
            </p:cxnSp>
          </p:grpSp>
        </p:grpSp>
        <p:grpSp>
          <p:nvGrpSpPr>
            <p:cNvPr id="6" name="Group 32">
              <a:extLst>
                <a:ext uri="{FF2B5EF4-FFF2-40B4-BE49-F238E27FC236}">
                  <a16:creationId xmlns:a16="http://schemas.microsoft.com/office/drawing/2014/main" xmlns="" id="{9F216028-6A2E-433B-AD6A-05A4DCAC585D}"/>
                </a:ext>
              </a:extLst>
            </p:cNvPr>
            <p:cNvGrpSpPr/>
            <p:nvPr/>
          </p:nvGrpSpPr>
          <p:grpSpPr>
            <a:xfrm>
              <a:off x="55162" y="3083303"/>
              <a:ext cx="5640254" cy="2658461"/>
              <a:chOff x="55162" y="3083303"/>
              <a:chExt cx="5640254" cy="2658461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3C0732E9-7458-469C-BD09-2BD5F243BC4B}"/>
                  </a:ext>
                </a:extLst>
              </p:cNvPr>
              <p:cNvSpPr/>
              <p:nvPr/>
            </p:nvSpPr>
            <p:spPr bwMode="auto">
              <a:xfrm>
                <a:off x="55162" y="3311637"/>
                <a:ext cx="5640254" cy="2430127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A24BA682-C2C2-40E8-B180-4552D4C6E620}"/>
                  </a:ext>
                </a:extLst>
              </p:cNvPr>
              <p:cNvSpPr txBox="1"/>
              <p:nvPr/>
            </p:nvSpPr>
            <p:spPr>
              <a:xfrm>
                <a:off x="2762211" y="3083303"/>
                <a:ext cx="12217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Generator</a:t>
                </a:r>
              </a:p>
            </p:txBody>
          </p:sp>
        </p:grpSp>
      </p:grpSp>
      <p:sp>
        <p:nvSpPr>
          <p:cNvPr id="27" name="Cube 26"/>
          <p:cNvSpPr/>
          <p:nvPr/>
        </p:nvSpPr>
        <p:spPr bwMode="auto">
          <a:xfrm>
            <a:off x="7305473" y="2665380"/>
            <a:ext cx="2266544" cy="1186774"/>
          </a:xfrm>
          <a:prstGeom prst="cub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305473" y="2966937"/>
            <a:ext cx="21595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latin typeface="Bahnschrift" pitchFamily="34" charset="0"/>
              </a:rPr>
              <a:t>Discriminator</a:t>
            </a:r>
          </a:p>
          <a:p>
            <a:r>
              <a:rPr lang="en-US" sz="1700" b="1" dirty="0">
                <a:latin typeface="Bahnschrift" pitchFamily="34" charset="0"/>
              </a:rPr>
              <a:t>(</a:t>
            </a:r>
            <a:r>
              <a:rPr lang="en-US" sz="1700" b="1" dirty="0" err="1">
                <a:latin typeface="Bahnschrift" pitchFamily="34" charset="0"/>
              </a:rPr>
              <a:t>Convolutional</a:t>
            </a:r>
            <a:r>
              <a:rPr lang="en-US" sz="1700" b="1" dirty="0">
                <a:latin typeface="Bahnschrift" pitchFamily="34" charset="0"/>
              </a:rPr>
              <a:t> NN)</a:t>
            </a:r>
          </a:p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BDBB0B92-4283-4C14-BDE9-65F6D6F8EF89}"/>
              </a:ext>
            </a:extLst>
          </p:cNvPr>
          <p:cNvGrpSpPr/>
          <p:nvPr/>
        </p:nvGrpSpPr>
        <p:grpSpPr>
          <a:xfrm>
            <a:off x="395629" y="3840614"/>
            <a:ext cx="821834" cy="1725022"/>
            <a:chOff x="213918" y="3809264"/>
            <a:chExt cx="995820" cy="210581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312DCE94-76FC-4B4B-A3FF-986DCB227261}"/>
                </a:ext>
              </a:extLst>
            </p:cNvPr>
            <p:cNvSpPr/>
            <p:nvPr/>
          </p:nvSpPr>
          <p:spPr bwMode="auto">
            <a:xfrm>
              <a:off x="367875" y="4942044"/>
              <a:ext cx="245444" cy="7114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2935FE56-279E-49F7-9F19-874AA3A04EAF}"/>
                </a:ext>
              </a:extLst>
            </p:cNvPr>
            <p:cNvSpPr txBox="1"/>
            <p:nvPr/>
          </p:nvSpPr>
          <p:spPr>
            <a:xfrm>
              <a:off x="213918" y="5653468"/>
              <a:ext cx="55335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Label</a:t>
              </a:r>
              <a:endParaRPr lang="en-US" b="1" dirty="0">
                <a:solidFill>
                  <a:schemeClr val="bg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E1EA0984-DEED-4821-B7BA-8A64C5AF2CD3}"/>
                </a:ext>
              </a:extLst>
            </p:cNvPr>
            <p:cNvSpPr/>
            <p:nvPr/>
          </p:nvSpPr>
          <p:spPr bwMode="auto">
            <a:xfrm>
              <a:off x="815103" y="4942044"/>
              <a:ext cx="394635" cy="7114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BD583044-6725-4BF6-B884-9BDE55572688}"/>
                </a:ext>
              </a:extLst>
            </p:cNvPr>
            <p:cNvSpPr txBox="1"/>
            <p:nvPr/>
          </p:nvSpPr>
          <p:spPr>
            <a:xfrm rot="5400000">
              <a:off x="545938" y="5164997"/>
              <a:ext cx="91563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Embedding</a:t>
              </a:r>
              <a:endParaRPr lang="en-US" b="1" dirty="0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xmlns="" id="{150DC894-52F1-4108-828A-87B1F9C4FFBA}"/>
                </a:ext>
              </a:extLst>
            </p:cNvPr>
            <p:cNvCxnSpPr>
              <a:stCxn id="25" idx="3"/>
              <a:endCxn id="29" idx="1"/>
            </p:cNvCxnSpPr>
            <p:nvPr/>
          </p:nvCxnSpPr>
          <p:spPr bwMode="auto">
            <a:xfrm>
              <a:off x="613319" y="5297756"/>
              <a:ext cx="20178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xmlns="" id="{07A4A92B-48DE-404A-BD65-9AA950FF32FA}"/>
                </a:ext>
              </a:extLst>
            </p:cNvPr>
            <p:cNvGrpSpPr/>
            <p:nvPr/>
          </p:nvGrpSpPr>
          <p:grpSpPr>
            <a:xfrm>
              <a:off x="794144" y="3809264"/>
              <a:ext cx="324128" cy="523220"/>
              <a:chOff x="2450499" y="4745441"/>
              <a:chExt cx="324128" cy="523220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xmlns="" id="{2F96546C-58AA-45EA-BED1-AFF3FACF160D}"/>
                  </a:ext>
                </a:extLst>
              </p:cNvPr>
              <p:cNvSpPr/>
              <p:nvPr/>
            </p:nvSpPr>
            <p:spPr bwMode="auto">
              <a:xfrm>
                <a:off x="2512194" y="4837596"/>
                <a:ext cx="253917" cy="261610"/>
              </a:xfrm>
              <a:prstGeom prst="ellipse">
                <a:avLst/>
              </a:prstGeom>
              <a:solidFill>
                <a:schemeClr val="accent3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xmlns="" id="{BCED22D2-5E5B-44F9-ACCC-2A4E512D10DD}"/>
                  </a:ext>
                </a:extLst>
              </p:cNvPr>
              <p:cNvSpPr txBox="1"/>
              <p:nvPr/>
            </p:nvSpPr>
            <p:spPr>
              <a:xfrm>
                <a:off x="2450499" y="4745441"/>
                <a:ext cx="3241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*</a:t>
                </a:r>
                <a:endParaRPr lang="en-US" b="1" dirty="0"/>
              </a:p>
            </p:txBody>
          </p:sp>
        </p:grp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xmlns="" id="{BFD7FEB1-8A07-4FA3-9DF3-E98A316F67F2}"/>
                </a:ext>
              </a:extLst>
            </p:cNvPr>
            <p:cNvCxnSpPr>
              <a:cxnSpLocks/>
              <a:stCxn id="30" idx="1"/>
            </p:cNvCxnSpPr>
            <p:nvPr/>
          </p:nvCxnSpPr>
          <p:spPr bwMode="auto">
            <a:xfrm flipH="1" flipV="1">
              <a:off x="983379" y="4128528"/>
              <a:ext cx="20376" cy="70561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</p:grpSp>
      <p:sp>
        <p:nvSpPr>
          <p:cNvPr id="36" name="Cube 35">
            <a:extLst>
              <a:ext uri="{FF2B5EF4-FFF2-40B4-BE49-F238E27FC236}">
                <a16:creationId xmlns:a16="http://schemas.microsoft.com/office/drawing/2014/main" xmlns="" id="{5422CE14-135C-4EF3-9A0C-F6C3981D72A2}"/>
              </a:ext>
            </a:extLst>
          </p:cNvPr>
          <p:cNvSpPr/>
          <p:nvPr/>
        </p:nvSpPr>
        <p:spPr bwMode="auto">
          <a:xfrm>
            <a:off x="4639336" y="3260637"/>
            <a:ext cx="1250849" cy="1296774"/>
          </a:xfrm>
          <a:prstGeom prst="cube">
            <a:avLst/>
          </a:prstGeom>
          <a:solidFill>
            <a:srgbClr val="E0D2D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BEC46759-34B0-4B3C-997A-80D9A8B1A08A}"/>
              </a:ext>
            </a:extLst>
          </p:cNvPr>
          <p:cNvSpPr txBox="1"/>
          <p:nvPr/>
        </p:nvSpPr>
        <p:spPr>
          <a:xfrm>
            <a:off x="4624266" y="3823202"/>
            <a:ext cx="971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Convolutional</a:t>
            </a:r>
          </a:p>
          <a:p>
            <a:pPr algn="ctr"/>
            <a:r>
              <a:rPr lang="en-US" sz="1000" dirty="0"/>
              <a:t>layers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19572C7-7E7A-405C-82C1-D8AB3987F788}"/>
              </a:ext>
            </a:extLst>
          </p:cNvPr>
          <p:cNvSpPr/>
          <p:nvPr/>
        </p:nvSpPr>
        <p:spPr bwMode="auto">
          <a:xfrm>
            <a:off x="9921126" y="3834416"/>
            <a:ext cx="245444" cy="71142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602B9BF2-6513-4A2B-8289-364027005605}"/>
              </a:ext>
            </a:extLst>
          </p:cNvPr>
          <p:cNvSpPr txBox="1"/>
          <p:nvPr/>
        </p:nvSpPr>
        <p:spPr>
          <a:xfrm>
            <a:off x="9763162" y="4545840"/>
            <a:ext cx="5613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Class</a:t>
            </a:r>
            <a:endParaRPr lang="en-US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xmlns="" id="{41D37007-691F-4C47-8340-F096893E9F6A}"/>
              </a:ext>
            </a:extLst>
          </p:cNvPr>
          <p:cNvCxnSpPr>
            <a:endCxn id="38" idx="1"/>
          </p:cNvCxnSpPr>
          <p:nvPr/>
        </p:nvCxnSpPr>
        <p:spPr bwMode="auto">
          <a:xfrm rot="16200000" flipH="1">
            <a:off x="9331444" y="3600445"/>
            <a:ext cx="942853" cy="236511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464B1840-A447-4F1C-B417-343ACABE7A29}"/>
              </a:ext>
            </a:extLst>
          </p:cNvPr>
          <p:cNvSpPr/>
          <p:nvPr/>
        </p:nvSpPr>
        <p:spPr bwMode="auto">
          <a:xfrm>
            <a:off x="10723195" y="3805910"/>
            <a:ext cx="499766" cy="7399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C1FA87BF-1F61-40E6-850B-D5AC1697D1D3}"/>
              </a:ext>
            </a:extLst>
          </p:cNvPr>
          <p:cNvSpPr txBox="1"/>
          <p:nvPr/>
        </p:nvSpPr>
        <p:spPr>
          <a:xfrm rot="5400000">
            <a:off x="10674568" y="4051627"/>
            <a:ext cx="617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/>
              <a:t>Loss</a:t>
            </a:r>
            <a:r>
              <a:rPr lang="en-US" sz="1200" b="1" baseline="-25000" dirty="0" err="1"/>
              <a:t>C</a:t>
            </a:r>
            <a:endParaRPr lang="en-US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4204EB4A-1EB8-4BED-A8CF-F6896524BD73}"/>
              </a:ext>
            </a:extLst>
          </p:cNvPr>
          <p:cNvSpPr txBox="1"/>
          <p:nvPr/>
        </p:nvSpPr>
        <p:spPr>
          <a:xfrm rot="5400000">
            <a:off x="10676972" y="3106735"/>
            <a:ext cx="612668" cy="276999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 err="1"/>
              <a:t>Loss</a:t>
            </a:r>
            <a:r>
              <a:rPr lang="en-US" sz="1200" b="1" baseline="-25000" dirty="0" err="1"/>
              <a:t>S</a:t>
            </a:r>
            <a:endParaRPr lang="en-US" b="1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0E436EC1-0F1E-40CF-82A2-C552BDFED780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 bwMode="auto">
          <a:xfrm flipV="1">
            <a:off x="10166570" y="4175875"/>
            <a:ext cx="556625" cy="142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418" y="359920"/>
            <a:ext cx="11745383" cy="914400"/>
          </a:xfrm>
        </p:spPr>
        <p:txBody>
          <a:bodyPr/>
          <a:lstStyle/>
          <a:p>
            <a:r>
              <a:rPr lang="en-US" dirty="0"/>
              <a:t>Capsule Network as the generator: Results(MNIST)</a:t>
            </a:r>
          </a:p>
        </p:txBody>
      </p:sp>
      <p:pic>
        <p:nvPicPr>
          <p:cNvPr id="4" name="Content Placeholder 3" descr="mnistconvgan_all_distribution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4148" y="4114800"/>
            <a:ext cx="3709479" cy="2702702"/>
          </a:xfrm>
        </p:spPr>
      </p:pic>
      <p:pic>
        <p:nvPicPr>
          <p:cNvPr id="5" name="Picture 4" descr="mnistconvgan_all_los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096" y="4134255"/>
            <a:ext cx="3590632" cy="2692974"/>
          </a:xfrm>
          <a:prstGeom prst="rect">
            <a:avLst/>
          </a:prstGeom>
        </p:spPr>
      </p:pic>
      <p:pic>
        <p:nvPicPr>
          <p:cNvPr id="6" name="Picture 5" descr="mnistconvgan_Classification_Accurac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356" y="4008537"/>
            <a:ext cx="3709098" cy="2781824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 bwMode="auto">
          <a:xfrm>
            <a:off x="0" y="4015949"/>
            <a:ext cx="11997447" cy="1588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1" name="TextBox 10"/>
          <p:cNvSpPr txBox="1"/>
          <p:nvPr/>
        </p:nvSpPr>
        <p:spPr>
          <a:xfrm rot="16200000">
            <a:off x="-252915" y="2441660"/>
            <a:ext cx="1941557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Capsule Network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349027" y="5269159"/>
            <a:ext cx="2146742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Convolutional</a:t>
            </a:r>
            <a:r>
              <a:rPr lang="en-US" dirty="0">
                <a:solidFill>
                  <a:schemeClr val="bg1"/>
                </a:solidFill>
              </a:rPr>
              <a:t> GAN</a:t>
            </a:r>
          </a:p>
        </p:txBody>
      </p:sp>
      <p:pic>
        <p:nvPicPr>
          <p:cNvPr id="14" name="Picture 13" descr="mnistcapsGgan_all_distribution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2896" y="1478605"/>
            <a:ext cx="3482500" cy="2392872"/>
          </a:xfrm>
          <a:prstGeom prst="rect">
            <a:avLst/>
          </a:prstGeom>
        </p:spPr>
      </p:pic>
      <p:pic>
        <p:nvPicPr>
          <p:cNvPr id="15" name="Picture 14" descr="mnistcapsGgan_all_los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677" y="1429973"/>
            <a:ext cx="3365770" cy="2524328"/>
          </a:xfrm>
          <a:prstGeom prst="rect">
            <a:avLst/>
          </a:prstGeom>
        </p:spPr>
      </p:pic>
      <p:pic>
        <p:nvPicPr>
          <p:cNvPr id="16" name="Picture 15" descr="mnistcapsGgan_Classification_Accuracy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3761" y="1446994"/>
            <a:ext cx="3297675" cy="24732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Generated Images: (MNIST)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 rot="5400000">
            <a:off x="3494169" y="4005849"/>
            <a:ext cx="4937760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pic>
        <p:nvPicPr>
          <p:cNvPr id="6" name="Content Placeholder 5" descr="ezgif.com-gif-maker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4319" y="1958973"/>
            <a:ext cx="4204123" cy="3848439"/>
          </a:xfrm>
        </p:spPr>
      </p:pic>
      <p:pic>
        <p:nvPicPr>
          <p:cNvPr id="8" name="Picture 7" descr="ezgif.com-gif-mak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30" y="1838528"/>
            <a:ext cx="4311516" cy="38424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52545" y="1371607"/>
            <a:ext cx="238327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   Capsule Network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31939" y="1391059"/>
            <a:ext cx="233347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Convolutional</a:t>
            </a:r>
            <a:r>
              <a:rPr lang="en-US" dirty="0">
                <a:solidFill>
                  <a:schemeClr val="bg1"/>
                </a:solidFill>
              </a:rPr>
              <a:t> GAN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Capsule Network as the generator: Results(CIFAR10)</a:t>
            </a:r>
          </a:p>
        </p:txBody>
      </p:sp>
      <p:pic>
        <p:nvPicPr>
          <p:cNvPr id="4" name="Content Placeholder 3" descr="cifar10convgan_all_los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153" y="3940901"/>
            <a:ext cx="3870711" cy="2903034"/>
          </a:xfrm>
        </p:spPr>
      </p:pic>
      <p:pic>
        <p:nvPicPr>
          <p:cNvPr id="5" name="Picture 4" descr="cifar10convgan_Classification_Accurac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475" y="4006560"/>
            <a:ext cx="3739265" cy="2804449"/>
          </a:xfrm>
          <a:prstGeom prst="rect">
            <a:avLst/>
          </a:prstGeom>
        </p:spPr>
      </p:pic>
      <p:pic>
        <p:nvPicPr>
          <p:cNvPr id="6" name="Picture 5" descr="cifar10convgangan_all_distribution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1359" y="3976413"/>
            <a:ext cx="3842115" cy="2881587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 bwMode="auto">
          <a:xfrm>
            <a:off x="126464" y="4036964"/>
            <a:ext cx="11838562" cy="243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1" name="TextBox 10"/>
          <p:cNvSpPr txBox="1"/>
          <p:nvPr/>
        </p:nvSpPr>
        <p:spPr>
          <a:xfrm rot="16200000">
            <a:off x="-359923" y="2490300"/>
            <a:ext cx="1941557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Capsule Network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446307" y="5269159"/>
            <a:ext cx="2146742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Convolutional</a:t>
            </a:r>
            <a:r>
              <a:rPr lang="en-US" dirty="0">
                <a:solidFill>
                  <a:schemeClr val="bg1"/>
                </a:solidFill>
              </a:rPr>
              <a:t> GAN</a:t>
            </a:r>
          </a:p>
        </p:txBody>
      </p:sp>
      <p:pic>
        <p:nvPicPr>
          <p:cNvPr id="13" name="Picture 12" descr="cifar10capsGgan_all_distribution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9428" y="1342417"/>
            <a:ext cx="4051253" cy="2626468"/>
          </a:xfrm>
          <a:prstGeom prst="rect">
            <a:avLst/>
          </a:prstGeom>
        </p:spPr>
      </p:pic>
      <p:pic>
        <p:nvPicPr>
          <p:cNvPr id="14" name="Picture 13" descr="cifar10capsGgan_all_los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185" y="1364982"/>
            <a:ext cx="3432962" cy="2574722"/>
          </a:xfrm>
          <a:prstGeom prst="rect">
            <a:avLst/>
          </a:prstGeom>
        </p:spPr>
      </p:pic>
      <p:pic>
        <p:nvPicPr>
          <p:cNvPr id="15" name="Picture 14" descr="cifar10capsGgan_Classification_Accuracy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6408" y="1330152"/>
            <a:ext cx="3667328" cy="26483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Generated Images: (CIFAR10)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 rot="5400000">
            <a:off x="3494169" y="4005849"/>
            <a:ext cx="4937760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pic>
        <p:nvPicPr>
          <p:cNvPr id="6" name="Content Placeholder 5" descr="ezgif.com-gif-maker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0314" y="1939520"/>
            <a:ext cx="4064000" cy="3605246"/>
          </a:xfrm>
          <a:prstGeom prst="rect">
            <a:avLst/>
          </a:prstGeom>
        </p:spPr>
      </p:pic>
      <p:pic>
        <p:nvPicPr>
          <p:cNvPr id="7" name="Picture 6" descr="ezgif.com-gif-mak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978" y="1906620"/>
            <a:ext cx="4068323" cy="36381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62273" y="1420247"/>
            <a:ext cx="238327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   Capsule Network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05475" y="1391059"/>
            <a:ext cx="233347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Convolutional</a:t>
            </a:r>
            <a:r>
              <a:rPr lang="en-US" dirty="0">
                <a:solidFill>
                  <a:schemeClr val="bg1"/>
                </a:solidFill>
              </a:rPr>
              <a:t> GAN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6A45DC-22B2-4996-B1C2-42D1DE0DE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Capsule Network as the discriminator and the generator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8DA34000-575B-44E4-AF75-2E3118D5255D}"/>
              </a:ext>
            </a:extLst>
          </p:cNvPr>
          <p:cNvGrpSpPr/>
          <p:nvPr/>
        </p:nvGrpSpPr>
        <p:grpSpPr>
          <a:xfrm>
            <a:off x="97129" y="2092655"/>
            <a:ext cx="11997741" cy="3649109"/>
            <a:chOff x="97129" y="2092655"/>
            <a:chExt cx="11997741" cy="364910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xmlns="" id="{1F8E9FCF-5B38-49C7-A933-67E775DFCC59}"/>
                </a:ext>
              </a:extLst>
            </p:cNvPr>
            <p:cNvGrpSpPr/>
            <p:nvPr/>
          </p:nvGrpSpPr>
          <p:grpSpPr>
            <a:xfrm>
              <a:off x="97129" y="2092655"/>
              <a:ext cx="11997741" cy="2938137"/>
              <a:chOff x="-8940" y="1779388"/>
              <a:chExt cx="11997741" cy="2938137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xmlns="" id="{5C15A7A5-79A5-4B5B-AC11-E3A1F819399C}"/>
                  </a:ext>
                </a:extLst>
              </p:cNvPr>
              <p:cNvGrpSpPr/>
              <p:nvPr/>
            </p:nvGrpSpPr>
            <p:grpSpPr>
              <a:xfrm>
                <a:off x="3327400" y="1779388"/>
                <a:ext cx="8661401" cy="2850983"/>
                <a:chOff x="723072" y="1257295"/>
                <a:chExt cx="9210399" cy="2993789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xmlns="" id="{C9F0CBBF-E234-469C-ABDA-C0DBD50EB2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74745"/>
                <a:stretch/>
              </p:blipFill>
              <p:spPr>
                <a:xfrm>
                  <a:off x="8084237" y="1257295"/>
                  <a:ext cx="1849234" cy="299378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xmlns="" id="{3394717A-E04F-4E75-8343-4DB4B6682F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-1" r="45019"/>
                <a:stretch/>
              </p:blipFill>
              <p:spPr>
                <a:xfrm>
                  <a:off x="723072" y="1349909"/>
                  <a:ext cx="3754085" cy="2791625"/>
                </a:xfrm>
                <a:prstGeom prst="rect">
                  <a:avLst/>
                </a:prstGeom>
              </p:spPr>
            </p:pic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xmlns="" id="{125BDE18-070A-4E70-9A8A-AB4792584E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4477157" y="1984544"/>
                  <a:ext cx="3754085" cy="1522357"/>
                </a:xfrm>
                <a:prstGeom prst="rect">
                  <a:avLst/>
                </a:prstGeom>
              </p:spPr>
            </p:pic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xmlns="" id="{570E936B-C30F-499B-A5BD-3D0442298DDC}"/>
                    </a:ext>
                  </a:extLst>
                </p:cNvPr>
                <p:cNvSpPr/>
                <p:nvPr/>
              </p:nvSpPr>
              <p:spPr bwMode="auto">
                <a:xfrm>
                  <a:off x="4477157" y="1794932"/>
                  <a:ext cx="4467891" cy="2456151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xmlns="" id="{7998DE08-F093-47FB-9DF3-C43902B5D666}"/>
                    </a:ext>
                  </a:extLst>
                </p:cNvPr>
                <p:cNvSpPr txBox="1"/>
                <p:nvPr/>
              </p:nvSpPr>
              <p:spPr>
                <a:xfrm>
                  <a:off x="6116109" y="1561211"/>
                  <a:ext cx="107914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Discriminator</a:t>
                  </a:r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xmlns="" id="{C559578B-1424-4360-A00E-959117E216AF}"/>
                  </a:ext>
                </a:extLst>
              </p:cNvPr>
              <p:cNvGrpSpPr/>
              <p:nvPr/>
            </p:nvGrpSpPr>
            <p:grpSpPr>
              <a:xfrm>
                <a:off x="-8940" y="3121422"/>
                <a:ext cx="5598286" cy="1596103"/>
                <a:chOff x="-8940" y="3121422"/>
                <a:chExt cx="5598286" cy="1596103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xmlns="" id="{F4768F47-0AE5-44FC-A384-D6F3E6C9AA0B}"/>
                    </a:ext>
                  </a:extLst>
                </p:cNvPr>
                <p:cNvGrpSpPr/>
                <p:nvPr/>
              </p:nvGrpSpPr>
              <p:grpSpPr>
                <a:xfrm>
                  <a:off x="1100669" y="3137974"/>
                  <a:ext cx="4488677" cy="1579551"/>
                  <a:chOff x="1168309" y="4430489"/>
                  <a:chExt cx="5452624" cy="1580965"/>
                </a:xfrm>
              </p:grpSpPr>
              <p:pic>
                <p:nvPicPr>
                  <p:cNvPr id="26" name="Picture 25">
                    <a:extLst>
                      <a:ext uri="{FF2B5EF4-FFF2-40B4-BE49-F238E27FC236}">
                        <a16:creationId xmlns:a16="http://schemas.microsoft.com/office/drawing/2014/main" xmlns="" id="{E6B04C49-EEF5-4064-9D47-D18A1327EE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>
                    <a:off x="1168309" y="4525695"/>
                    <a:ext cx="3734871" cy="1485759"/>
                  </a:xfrm>
                  <a:prstGeom prst="rect">
                    <a:avLst/>
                  </a:prstGeom>
                </p:spPr>
              </p:pic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xmlns="" id="{E6733B60-D7B3-4D45-BFEA-AD2D345255B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3818374" y="4430489"/>
                    <a:ext cx="2802559" cy="133453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xmlns="" id="{EDE0E6EB-CE26-4EE8-BC40-1CC28C3DF7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8940" y="3121422"/>
                  <a:ext cx="598155" cy="1338727"/>
                </a:xfrm>
                <a:prstGeom prst="rect">
                  <a:avLst/>
                </a:prstGeom>
              </p:spPr>
            </p:pic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xmlns="" id="{2F08E751-5C55-44A1-A5A8-F9641BB4A180}"/>
                    </a:ext>
                  </a:extLst>
                </p:cNvPr>
                <p:cNvGrpSpPr/>
                <p:nvPr/>
              </p:nvGrpSpPr>
              <p:grpSpPr>
                <a:xfrm>
                  <a:off x="531135" y="3163375"/>
                  <a:ext cx="506654" cy="1137140"/>
                  <a:chOff x="6477000" y="3961524"/>
                  <a:chExt cx="1597886" cy="2781300"/>
                </a:xfrm>
              </p:grpSpPr>
              <p:pic>
                <p:nvPicPr>
                  <p:cNvPr id="12" name="Picture 11">
                    <a:extLst>
                      <a:ext uri="{FF2B5EF4-FFF2-40B4-BE49-F238E27FC236}">
                        <a16:creationId xmlns:a16="http://schemas.microsoft.com/office/drawing/2014/main" xmlns="" id="{37EEDA53-7506-45DD-A9AD-37BA4F6472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6493737" y="3961524"/>
                    <a:ext cx="1581149" cy="2781300"/>
                  </a:xfrm>
                  <a:prstGeom prst="rect">
                    <a:avLst/>
                  </a:prstGeom>
                </p:spPr>
              </p:pic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xmlns="" id="{CD88F2DA-78C0-49F8-A8A8-86003C923CC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77000" y="5445826"/>
                    <a:ext cx="380718" cy="192974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 cap="flat" cmpd="sng" algn="ctr">
                    <a:solidFill>
                      <a:schemeClr val="bg1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</a:endParaRPr>
                  </a:p>
                </p:txBody>
              </p:sp>
            </p:grp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xmlns="" id="{1C24732C-8242-4107-A378-9A21CB546FBA}"/>
                    </a:ext>
                  </a:extLst>
                </p:cNvPr>
                <p:cNvCxnSpPr/>
                <p:nvPr/>
              </p:nvCxnSpPr>
              <p:spPr bwMode="auto">
                <a:xfrm>
                  <a:off x="922869" y="3921686"/>
                  <a:ext cx="177800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triangle"/>
                </a:ln>
                <a:effectLst/>
              </p:spPr>
            </p:cxnSp>
          </p:grp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xmlns="" id="{9F216028-6A2E-433B-AD6A-05A4DCAC585D}"/>
                </a:ext>
              </a:extLst>
            </p:cNvPr>
            <p:cNvGrpSpPr/>
            <p:nvPr/>
          </p:nvGrpSpPr>
          <p:grpSpPr>
            <a:xfrm>
              <a:off x="97130" y="3083303"/>
              <a:ext cx="5598286" cy="2658461"/>
              <a:chOff x="97130" y="3083303"/>
              <a:chExt cx="5598286" cy="2658461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xmlns="" id="{3C0732E9-7458-469C-BD09-2BD5F243BC4B}"/>
                  </a:ext>
                </a:extLst>
              </p:cNvPr>
              <p:cNvSpPr/>
              <p:nvPr/>
            </p:nvSpPr>
            <p:spPr bwMode="auto">
              <a:xfrm>
                <a:off x="97130" y="3311637"/>
                <a:ext cx="5598286" cy="2430127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xmlns="" id="{A24BA682-C2C2-40E8-B180-4552D4C6E620}"/>
                  </a:ext>
                </a:extLst>
              </p:cNvPr>
              <p:cNvSpPr txBox="1"/>
              <p:nvPr/>
            </p:nvSpPr>
            <p:spPr>
              <a:xfrm>
                <a:off x="2762211" y="3083303"/>
                <a:ext cx="12217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Generator</a:t>
                </a: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D7D2B545-6D95-42F9-8BA4-8EAF39056071}"/>
              </a:ext>
            </a:extLst>
          </p:cNvPr>
          <p:cNvGrpSpPr/>
          <p:nvPr/>
        </p:nvGrpSpPr>
        <p:grpSpPr>
          <a:xfrm>
            <a:off x="40277" y="3946793"/>
            <a:ext cx="821834" cy="1725022"/>
            <a:chOff x="213918" y="3809264"/>
            <a:chExt cx="995820" cy="210581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A10A1F76-42FF-4FF2-92FA-6CC69AD0F78B}"/>
                </a:ext>
              </a:extLst>
            </p:cNvPr>
            <p:cNvSpPr/>
            <p:nvPr/>
          </p:nvSpPr>
          <p:spPr bwMode="auto">
            <a:xfrm>
              <a:off x="367875" y="4942044"/>
              <a:ext cx="245444" cy="7114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42B4A289-E89B-47D1-9479-81B4C686CDDC}"/>
                </a:ext>
              </a:extLst>
            </p:cNvPr>
            <p:cNvSpPr txBox="1"/>
            <p:nvPr/>
          </p:nvSpPr>
          <p:spPr>
            <a:xfrm>
              <a:off x="213918" y="5653468"/>
              <a:ext cx="55335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Label</a:t>
              </a:r>
              <a:endParaRPr lang="en-US" b="1" dirty="0">
                <a:solidFill>
                  <a:schemeClr val="bg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301B8E11-7490-40FE-849E-6CE5D827E649}"/>
                </a:ext>
              </a:extLst>
            </p:cNvPr>
            <p:cNvSpPr/>
            <p:nvPr/>
          </p:nvSpPr>
          <p:spPr bwMode="auto">
            <a:xfrm>
              <a:off x="815103" y="4942044"/>
              <a:ext cx="394635" cy="7114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21E0C627-3ACE-4ACD-A5AD-8B3BA92C446A}"/>
                </a:ext>
              </a:extLst>
            </p:cNvPr>
            <p:cNvSpPr txBox="1"/>
            <p:nvPr/>
          </p:nvSpPr>
          <p:spPr>
            <a:xfrm rot="5400000">
              <a:off x="545938" y="5164997"/>
              <a:ext cx="91563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Embedding</a:t>
              </a:r>
              <a:endParaRPr lang="en-US" b="1" dirty="0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xmlns="" id="{A33C490F-8DCE-4188-AD44-A75BC22ACAA3}"/>
                </a:ext>
              </a:extLst>
            </p:cNvPr>
            <p:cNvCxnSpPr>
              <a:stCxn id="25" idx="3"/>
              <a:endCxn id="35" idx="1"/>
            </p:cNvCxnSpPr>
            <p:nvPr/>
          </p:nvCxnSpPr>
          <p:spPr bwMode="auto">
            <a:xfrm>
              <a:off x="613319" y="5297756"/>
              <a:ext cx="20178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xmlns="" id="{80094BA3-1B04-45EE-994C-2177E760CC98}"/>
                </a:ext>
              </a:extLst>
            </p:cNvPr>
            <p:cNvGrpSpPr/>
            <p:nvPr/>
          </p:nvGrpSpPr>
          <p:grpSpPr>
            <a:xfrm>
              <a:off x="794144" y="3809264"/>
              <a:ext cx="324128" cy="523220"/>
              <a:chOff x="2450499" y="4745441"/>
              <a:chExt cx="324128" cy="523220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xmlns="" id="{8BB6FC35-D0BB-4463-A503-4072335FB325}"/>
                  </a:ext>
                </a:extLst>
              </p:cNvPr>
              <p:cNvSpPr/>
              <p:nvPr/>
            </p:nvSpPr>
            <p:spPr bwMode="auto">
              <a:xfrm>
                <a:off x="2512194" y="4837596"/>
                <a:ext cx="253917" cy="261610"/>
              </a:xfrm>
              <a:prstGeom prst="ellipse">
                <a:avLst/>
              </a:prstGeom>
              <a:solidFill>
                <a:schemeClr val="accent3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xmlns="" id="{E1EC2E08-AA11-45D3-9633-4E90887C66B9}"/>
                  </a:ext>
                </a:extLst>
              </p:cNvPr>
              <p:cNvSpPr txBox="1"/>
              <p:nvPr/>
            </p:nvSpPr>
            <p:spPr>
              <a:xfrm>
                <a:off x="2450499" y="4745441"/>
                <a:ext cx="3241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*</a:t>
                </a:r>
                <a:endParaRPr lang="en-US" b="1" dirty="0"/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xmlns="" id="{8685CD59-A934-4478-876D-610488C3B9D6}"/>
                </a:ext>
              </a:extLst>
            </p:cNvPr>
            <p:cNvCxnSpPr>
              <a:cxnSpLocks/>
              <a:stCxn id="36" idx="1"/>
            </p:cNvCxnSpPr>
            <p:nvPr/>
          </p:nvCxnSpPr>
          <p:spPr bwMode="auto">
            <a:xfrm flipH="1" flipV="1">
              <a:off x="983379" y="4128528"/>
              <a:ext cx="20376" cy="70561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</p:grpSp>
      <p:sp>
        <p:nvSpPr>
          <p:cNvPr id="42" name="Cube 41">
            <a:extLst>
              <a:ext uri="{FF2B5EF4-FFF2-40B4-BE49-F238E27FC236}">
                <a16:creationId xmlns:a16="http://schemas.microsoft.com/office/drawing/2014/main" xmlns="" id="{281F4667-C86F-4AE4-A105-C60A2210A583}"/>
              </a:ext>
            </a:extLst>
          </p:cNvPr>
          <p:cNvSpPr/>
          <p:nvPr/>
        </p:nvSpPr>
        <p:spPr bwMode="auto">
          <a:xfrm>
            <a:off x="4327169" y="3476642"/>
            <a:ext cx="1250849" cy="1296774"/>
          </a:xfrm>
          <a:prstGeom prst="cube">
            <a:avLst/>
          </a:prstGeom>
          <a:solidFill>
            <a:srgbClr val="E0D2D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AC36A74D-4645-4E2C-AA2D-8540D04308AA}"/>
              </a:ext>
            </a:extLst>
          </p:cNvPr>
          <p:cNvSpPr txBox="1"/>
          <p:nvPr/>
        </p:nvSpPr>
        <p:spPr>
          <a:xfrm>
            <a:off x="4325766" y="4060264"/>
            <a:ext cx="971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Convolutional</a:t>
            </a:r>
          </a:p>
          <a:p>
            <a:pPr algn="ctr"/>
            <a:r>
              <a:rPr lang="en-US" sz="1000" dirty="0"/>
              <a:t>layers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3CFA82F2-EC29-4F26-9F85-E547EB87D594}"/>
              </a:ext>
            </a:extLst>
          </p:cNvPr>
          <p:cNvSpPr/>
          <p:nvPr/>
        </p:nvSpPr>
        <p:spPr bwMode="auto">
          <a:xfrm>
            <a:off x="10699525" y="3997084"/>
            <a:ext cx="245444" cy="71142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5A60AA76-232B-4389-9F83-C926A821877D}"/>
              </a:ext>
            </a:extLst>
          </p:cNvPr>
          <p:cNvSpPr txBox="1"/>
          <p:nvPr/>
        </p:nvSpPr>
        <p:spPr>
          <a:xfrm>
            <a:off x="10541561" y="4708508"/>
            <a:ext cx="5613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Class</a:t>
            </a:r>
            <a:endParaRPr lang="en-US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xmlns="" id="{0FBBD977-AB78-4DE6-BCA3-5D798BC6CF3B}"/>
              </a:ext>
            </a:extLst>
          </p:cNvPr>
          <p:cNvCxnSpPr>
            <a:endCxn id="44" idx="1"/>
          </p:cNvCxnSpPr>
          <p:nvPr/>
        </p:nvCxnSpPr>
        <p:spPr bwMode="auto">
          <a:xfrm rot="16200000" flipH="1">
            <a:off x="10109843" y="3763113"/>
            <a:ext cx="942853" cy="236511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112396FF-BF21-47D6-A37F-0C70B748217A}"/>
              </a:ext>
            </a:extLst>
          </p:cNvPr>
          <p:cNvSpPr/>
          <p:nvPr/>
        </p:nvSpPr>
        <p:spPr bwMode="auto">
          <a:xfrm>
            <a:off x="11501594" y="3968578"/>
            <a:ext cx="499766" cy="7399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A7C6CF92-9211-4120-B3B0-1970C9ADB6B1}"/>
              </a:ext>
            </a:extLst>
          </p:cNvPr>
          <p:cNvSpPr txBox="1"/>
          <p:nvPr/>
        </p:nvSpPr>
        <p:spPr>
          <a:xfrm rot="5400000">
            <a:off x="11452967" y="4214295"/>
            <a:ext cx="617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/>
              <a:t>Loss</a:t>
            </a:r>
            <a:r>
              <a:rPr lang="en-US" sz="1200" b="1" baseline="-25000" dirty="0" err="1"/>
              <a:t>C</a:t>
            </a:r>
            <a:endParaRPr 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9D51A992-184A-486A-86FF-2BF922810E89}"/>
              </a:ext>
            </a:extLst>
          </p:cNvPr>
          <p:cNvSpPr txBox="1"/>
          <p:nvPr/>
        </p:nvSpPr>
        <p:spPr>
          <a:xfrm rot="5400000">
            <a:off x="11455371" y="3269403"/>
            <a:ext cx="612668" cy="276999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 err="1"/>
              <a:t>Loss</a:t>
            </a:r>
            <a:r>
              <a:rPr lang="en-US" sz="1200" b="1" baseline="-25000" dirty="0" err="1"/>
              <a:t>S</a:t>
            </a:r>
            <a:endParaRPr lang="en-US" b="1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xmlns="" id="{D81A3D25-CD11-4B62-B608-C5A8356A4F7A}"/>
              </a:ext>
            </a:extLst>
          </p:cNvPr>
          <p:cNvCxnSpPr>
            <a:cxnSpLocks/>
            <a:stCxn id="44" idx="3"/>
            <a:endCxn id="47" idx="1"/>
          </p:cNvCxnSpPr>
          <p:nvPr/>
        </p:nvCxnSpPr>
        <p:spPr bwMode="auto">
          <a:xfrm flipV="1">
            <a:off x="10944969" y="4338543"/>
            <a:ext cx="556625" cy="142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xmlns="" val="332012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418" y="359920"/>
            <a:ext cx="11745383" cy="914400"/>
          </a:xfrm>
        </p:spPr>
        <p:txBody>
          <a:bodyPr/>
          <a:lstStyle/>
          <a:p>
            <a:r>
              <a:rPr lang="en-US" sz="3400" dirty="0"/>
              <a:t>Capsule Network as the discriminator and the generator: Results(MNIST)</a:t>
            </a:r>
          </a:p>
        </p:txBody>
      </p:sp>
      <p:pic>
        <p:nvPicPr>
          <p:cNvPr id="4" name="Content Placeholder 3" descr="mnistconvgan_all_distribution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4148" y="4114800"/>
            <a:ext cx="3709479" cy="2702702"/>
          </a:xfrm>
        </p:spPr>
      </p:pic>
      <p:pic>
        <p:nvPicPr>
          <p:cNvPr id="5" name="Picture 4" descr="mnistconvgan_all_los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096" y="4134255"/>
            <a:ext cx="3590632" cy="2692974"/>
          </a:xfrm>
          <a:prstGeom prst="rect">
            <a:avLst/>
          </a:prstGeom>
        </p:spPr>
      </p:pic>
      <p:pic>
        <p:nvPicPr>
          <p:cNvPr id="6" name="Picture 5" descr="mnistconvgan_Classification_Accurac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356" y="4008537"/>
            <a:ext cx="3709098" cy="2781824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 bwMode="auto">
          <a:xfrm>
            <a:off x="0" y="4015949"/>
            <a:ext cx="11997447" cy="1588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1" name="TextBox 10"/>
          <p:cNvSpPr txBox="1"/>
          <p:nvPr/>
        </p:nvSpPr>
        <p:spPr>
          <a:xfrm rot="16200000">
            <a:off x="-252915" y="2441660"/>
            <a:ext cx="1941557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Capsule Network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349027" y="5269159"/>
            <a:ext cx="2146742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Convolutional</a:t>
            </a:r>
            <a:r>
              <a:rPr lang="en-US" dirty="0">
                <a:solidFill>
                  <a:schemeClr val="bg1"/>
                </a:solidFill>
              </a:rPr>
              <a:t> GAN</a:t>
            </a:r>
          </a:p>
        </p:txBody>
      </p:sp>
      <p:pic>
        <p:nvPicPr>
          <p:cNvPr id="13" name="Picture 12" descr="mnistcapsDGgan_all_distribution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1" y="1284052"/>
            <a:ext cx="3463046" cy="2597285"/>
          </a:xfrm>
          <a:prstGeom prst="rect">
            <a:avLst/>
          </a:prstGeom>
        </p:spPr>
      </p:pic>
      <p:pic>
        <p:nvPicPr>
          <p:cNvPr id="17" name="Picture 16" descr="mnistcapsDGgan_all_los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514" y="1316343"/>
            <a:ext cx="3381080" cy="2535810"/>
          </a:xfrm>
          <a:prstGeom prst="rect">
            <a:avLst/>
          </a:prstGeom>
        </p:spPr>
      </p:pic>
      <p:pic>
        <p:nvPicPr>
          <p:cNvPr id="18" name="Picture 17" descr="mnistcapsDGgan_Classification_Accuracy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6756" y="1313234"/>
            <a:ext cx="3608964" cy="23930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Generated Images: (MNIST)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 rot="5400000">
            <a:off x="3494169" y="4005849"/>
            <a:ext cx="4937760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pic>
        <p:nvPicPr>
          <p:cNvPr id="6" name="Content Placeholder 5" descr="ezgif.com-gif-maker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3852" y="1838527"/>
            <a:ext cx="4064000" cy="3861882"/>
          </a:xfrm>
        </p:spPr>
      </p:pic>
      <p:pic>
        <p:nvPicPr>
          <p:cNvPr id="7" name="Picture 6" descr="ezgif.com-gif-mak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975" y="1904999"/>
            <a:ext cx="4155871" cy="35424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38529" y="1439703"/>
            <a:ext cx="238327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   Capsule Network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05475" y="1391059"/>
            <a:ext cx="233347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Convolutional</a:t>
            </a:r>
            <a:r>
              <a:rPr lang="en-US" dirty="0">
                <a:solidFill>
                  <a:schemeClr val="bg1"/>
                </a:solidFill>
              </a:rPr>
              <a:t> GAN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8D0F6C-44EE-49E9-9B0B-8999A45FB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CAPSULE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2A25BB5-C3A7-4885-A6E3-3D4B363A0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228" y="4497327"/>
            <a:ext cx="7367144" cy="20008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939272C-76B2-4F62-8C4F-0E7CB4780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32" y="1433192"/>
            <a:ext cx="4377267" cy="129363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2637288B-2FE8-4F85-86DD-D8D979190036}"/>
              </a:ext>
            </a:extLst>
          </p:cNvPr>
          <p:cNvSpPr txBox="1">
            <a:spLocks/>
          </p:cNvSpPr>
          <p:nvPr/>
        </p:nvSpPr>
        <p:spPr bwMode="auto">
          <a:xfrm>
            <a:off x="677333" y="2788422"/>
            <a:ext cx="5088467" cy="1470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1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600">
                <a:solidFill>
                  <a:srgbClr val="006600"/>
                </a:solidFill>
                <a:effectLst>
                  <a:outerShdw blurRad="38100" dist="127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200">
                <a:solidFill>
                  <a:schemeClr val="tx1"/>
                </a:solidFill>
                <a:effectLst>
                  <a:outerShdw blurRad="38100" dist="127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sz="2000">
                <a:solidFill>
                  <a:srgbClr val="002060"/>
                </a:solidFill>
                <a:effectLst>
                  <a:outerShdw blurRad="38100" dist="127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800">
                <a:solidFill>
                  <a:schemeClr val="tx1"/>
                </a:solidFill>
                <a:effectLst>
                  <a:outerShdw blurRad="38100" dist="127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effectLst>
                  <a:outerShdw blurRad="38100" dist="127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9pPr>
          </a:lstStyle>
          <a:p>
            <a:r>
              <a:rPr lang="en-US" altLang="zh-CN" sz="2000" kern="0" dirty="0"/>
              <a:t>Convnets</a:t>
            </a:r>
          </a:p>
          <a:p>
            <a:pPr lvl="1"/>
            <a:r>
              <a:rPr lang="en-US" altLang="zh-CN" sz="2000" kern="0" dirty="0"/>
              <a:t>Crude translation invariance</a:t>
            </a:r>
          </a:p>
          <a:p>
            <a:pPr lvl="1"/>
            <a:r>
              <a:rPr lang="en-US" altLang="zh-CN" sz="2000" kern="0" dirty="0"/>
              <a:t>No explicit pose (orientation) information</a:t>
            </a:r>
          </a:p>
          <a:p>
            <a:pPr lvl="1"/>
            <a:r>
              <a:rPr lang="en-US" altLang="zh-CN" sz="2000" kern="0" dirty="0"/>
              <a:t>Minimal spatial hierarchies between simple and complex objects.</a:t>
            </a:r>
          </a:p>
          <a:p>
            <a:pPr marL="0" indent="0">
              <a:buNone/>
            </a:pPr>
            <a:endParaRPr lang="zh-CN" altLang="en-US" kern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AAE002E-22F1-479E-A746-D5E4C5ECE96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16109" y="1096236"/>
            <a:ext cx="5257800" cy="148666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5D27B578-2742-44F5-9824-D44DAB9F4195}"/>
              </a:ext>
            </a:extLst>
          </p:cNvPr>
          <p:cNvSpPr txBox="1">
            <a:spLocks/>
          </p:cNvSpPr>
          <p:nvPr/>
        </p:nvSpPr>
        <p:spPr bwMode="auto">
          <a:xfrm>
            <a:off x="5922433" y="2788422"/>
            <a:ext cx="5897034" cy="1794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600">
                <a:solidFill>
                  <a:srgbClr val="006600"/>
                </a:solidFill>
                <a:effectLst>
                  <a:outerShdw blurRad="38100" dist="127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200">
                <a:solidFill>
                  <a:schemeClr val="tx1"/>
                </a:solidFill>
                <a:effectLst>
                  <a:outerShdw blurRad="38100" dist="127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sz="2000">
                <a:solidFill>
                  <a:srgbClr val="002060"/>
                </a:solidFill>
                <a:effectLst>
                  <a:outerShdw blurRad="38100" dist="127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800">
                <a:solidFill>
                  <a:schemeClr val="tx1"/>
                </a:solidFill>
                <a:effectLst>
                  <a:outerShdw blurRad="38100" dist="127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effectLst>
                  <a:outerShdw blurRad="38100" dist="127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9pPr>
          </a:lstStyle>
          <a:p>
            <a:r>
              <a:rPr lang="en-US" altLang="zh-CN" sz="2000" kern="0" dirty="0"/>
              <a:t>Capsule Network</a:t>
            </a:r>
          </a:p>
          <a:p>
            <a:pPr lvl="1"/>
            <a:r>
              <a:rPr lang="en-US" altLang="zh-CN" sz="2000" kern="0" dirty="0"/>
              <a:t>Capsule represents feature in terms of a </a:t>
            </a:r>
            <a:r>
              <a:rPr lang="en-US" altLang="zh-CN" sz="2000" b="1" kern="0" dirty="0"/>
              <a:t>vector</a:t>
            </a:r>
            <a:r>
              <a:rPr lang="en-US" altLang="zh-CN" sz="2000" kern="0" dirty="0"/>
              <a:t>: </a:t>
            </a:r>
            <a:r>
              <a:rPr lang="en-US" altLang="zh-CN" sz="2000" kern="0" dirty="0">
                <a:solidFill>
                  <a:srgbClr val="FF0000"/>
                </a:solidFill>
              </a:rPr>
              <a:t>magnitude</a:t>
            </a:r>
            <a:r>
              <a:rPr lang="en-US" altLang="zh-CN" sz="2000" kern="0" dirty="0"/>
              <a:t>: probability of presence, </a:t>
            </a:r>
            <a:r>
              <a:rPr lang="en-US" altLang="zh-CN" sz="2000" kern="0" dirty="0">
                <a:solidFill>
                  <a:srgbClr val="FF0000"/>
                </a:solidFill>
              </a:rPr>
              <a:t>direction</a:t>
            </a:r>
            <a:r>
              <a:rPr lang="en-US" altLang="zh-CN" sz="2000" kern="0" dirty="0"/>
              <a:t>: instantiation parameters</a:t>
            </a:r>
          </a:p>
          <a:p>
            <a:pPr lvl="1"/>
            <a:r>
              <a:rPr lang="en-US" altLang="zh-CN" sz="2000" kern="0" dirty="0"/>
              <a:t>Invariant to affine transformations (equivariant)</a:t>
            </a:r>
          </a:p>
          <a:p>
            <a:pPr lvl="1"/>
            <a:r>
              <a:rPr lang="en-US" altLang="zh-CN" sz="2000" kern="0" dirty="0"/>
              <a:t>Routing-by-agreement replaces pooling layer to maintain spatial hierarchies</a:t>
            </a:r>
          </a:p>
          <a:p>
            <a:pPr marL="0" indent="0">
              <a:buNone/>
            </a:pPr>
            <a:endParaRPr lang="zh-CN" altLang="en-US" kern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1B27D1F-8FE8-4843-8C92-249F39C9957E}"/>
              </a:ext>
            </a:extLst>
          </p:cNvPr>
          <p:cNvSpPr txBox="1"/>
          <p:nvPr/>
        </p:nvSpPr>
        <p:spPr>
          <a:xfrm>
            <a:off x="3882132" y="6484453"/>
            <a:ext cx="4467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CapsNet</a:t>
            </a:r>
            <a:r>
              <a:rPr lang="en-US" dirty="0"/>
              <a:t> Architecture (</a:t>
            </a:r>
            <a:r>
              <a:rPr lang="en-US" dirty="0" err="1"/>
              <a:t>Sabour</a:t>
            </a:r>
            <a:r>
              <a:rPr lang="en-US" dirty="0"/>
              <a:t> et.al, 2017)</a:t>
            </a:r>
          </a:p>
        </p:txBody>
      </p:sp>
    </p:spTree>
    <p:extLst>
      <p:ext uri="{BB962C8B-B14F-4D97-AF65-F5344CB8AC3E}">
        <p14:creationId xmlns:p14="http://schemas.microsoft.com/office/powerpoint/2010/main" xmlns="" val="406392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882" y="418288"/>
            <a:ext cx="11745383" cy="914400"/>
          </a:xfrm>
        </p:spPr>
        <p:txBody>
          <a:bodyPr/>
          <a:lstStyle/>
          <a:p>
            <a:r>
              <a:rPr lang="en-US" sz="3200" dirty="0"/>
              <a:t>Capsule Network as the discriminator and the generator: Results(CIFAR10)</a:t>
            </a:r>
          </a:p>
        </p:txBody>
      </p:sp>
      <p:pic>
        <p:nvPicPr>
          <p:cNvPr id="4" name="Content Placeholder 3" descr="cifar10convgan_all_los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153" y="3940901"/>
            <a:ext cx="3870711" cy="2903034"/>
          </a:xfrm>
        </p:spPr>
      </p:pic>
      <p:pic>
        <p:nvPicPr>
          <p:cNvPr id="5" name="Picture 4" descr="cifar10convgan_Classification_Accurac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475" y="4085617"/>
            <a:ext cx="3739265" cy="2725392"/>
          </a:xfrm>
          <a:prstGeom prst="rect">
            <a:avLst/>
          </a:prstGeom>
        </p:spPr>
      </p:pic>
      <p:pic>
        <p:nvPicPr>
          <p:cNvPr id="6" name="Picture 5" descr="cifar10convgangan_all_distribution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1359" y="3976413"/>
            <a:ext cx="3842115" cy="2881587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 bwMode="auto">
          <a:xfrm>
            <a:off x="126464" y="4173156"/>
            <a:ext cx="11838562" cy="243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1" name="TextBox 10"/>
          <p:cNvSpPr txBox="1"/>
          <p:nvPr/>
        </p:nvSpPr>
        <p:spPr>
          <a:xfrm rot="16200000">
            <a:off x="-359923" y="2490300"/>
            <a:ext cx="1941557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Capsule Network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446307" y="5269159"/>
            <a:ext cx="2146742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Convolutional</a:t>
            </a:r>
            <a:r>
              <a:rPr lang="en-US" dirty="0">
                <a:solidFill>
                  <a:schemeClr val="bg1"/>
                </a:solidFill>
              </a:rPr>
              <a:t> GAN</a:t>
            </a:r>
          </a:p>
        </p:txBody>
      </p:sp>
      <p:pic>
        <p:nvPicPr>
          <p:cNvPr id="16" name="Picture 15" descr="cifar10capsDGgan_all_distribution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3711" y="1264596"/>
            <a:ext cx="3540868" cy="2655651"/>
          </a:xfrm>
          <a:prstGeom prst="rect">
            <a:avLst/>
          </a:prstGeom>
        </p:spPr>
      </p:pic>
      <p:pic>
        <p:nvPicPr>
          <p:cNvPr id="17" name="Picture 16" descr="cifar10capsDGgan_all_los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397" y="1352144"/>
            <a:ext cx="3540867" cy="2640237"/>
          </a:xfrm>
          <a:prstGeom prst="rect">
            <a:avLst/>
          </a:prstGeom>
        </p:spPr>
      </p:pic>
      <p:pic>
        <p:nvPicPr>
          <p:cNvPr id="18" name="Picture 17" descr="cifar10capsDGgan_Classification_Accuracy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770" y="1262060"/>
            <a:ext cx="3579780" cy="26095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Generated Images: (CIFAR10)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 rot="5400000">
            <a:off x="3494169" y="4005849"/>
            <a:ext cx="4937760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pic>
        <p:nvPicPr>
          <p:cNvPr id="6" name="Content Placeholder 5" descr="ezgif.com-gif-mak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710314" y="1939520"/>
            <a:ext cx="4064000" cy="3605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Content Placeholder 8" descr="ezgif.com-gif-maker.gif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1537" y="2013626"/>
            <a:ext cx="4174939" cy="3394953"/>
          </a:xfrm>
        </p:spPr>
      </p:pic>
      <p:sp>
        <p:nvSpPr>
          <p:cNvPr id="10" name="TextBox 9"/>
          <p:cNvSpPr txBox="1"/>
          <p:nvPr/>
        </p:nvSpPr>
        <p:spPr>
          <a:xfrm>
            <a:off x="1848257" y="1410519"/>
            <a:ext cx="238327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   Capsule Network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05475" y="1391059"/>
            <a:ext cx="233347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Convolutional</a:t>
            </a:r>
            <a:r>
              <a:rPr lang="en-US" dirty="0">
                <a:solidFill>
                  <a:schemeClr val="bg1"/>
                </a:solidFill>
              </a:rPr>
              <a:t> GAN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 rot="5400000">
            <a:off x="3494169" y="4005849"/>
            <a:ext cx="4937760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xmlns="" id="{7553C077-02C6-4360-AAEB-F74DB4E9DA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3418" y="1354733"/>
            <a:ext cx="5456997" cy="4092748"/>
          </a:xfrm>
        </p:spPr>
      </p:pic>
      <p:sp>
        <p:nvSpPr>
          <p:cNvPr id="10" name="TextBox 9"/>
          <p:cNvSpPr txBox="1"/>
          <p:nvPr/>
        </p:nvSpPr>
        <p:spPr>
          <a:xfrm>
            <a:off x="1848257" y="1410519"/>
            <a:ext cx="238327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MNIST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9F66FAA-8082-47F4-A069-81A5982A0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96000" y="1354733"/>
            <a:ext cx="5453821" cy="409036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753601" y="1410519"/>
            <a:ext cx="233347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CIFAR10</a:t>
            </a:r>
          </a:p>
        </p:txBody>
      </p:sp>
    </p:spTree>
    <p:extLst>
      <p:ext uri="{BB962C8B-B14F-4D97-AF65-F5344CB8AC3E}">
        <p14:creationId xmlns:p14="http://schemas.microsoft.com/office/powerpoint/2010/main" xmlns="" val="43023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022129-3AE2-4590-9DE9-E5120222D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900F730-1C05-45A2-927D-6373C8ADB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effectLst/>
              </a:rPr>
              <a:t>Sabour</a:t>
            </a:r>
            <a:r>
              <a:rPr lang="en-US" dirty="0">
                <a:effectLst/>
              </a:rPr>
              <a:t>, Sara, Nicholas </a:t>
            </a:r>
            <a:r>
              <a:rPr lang="en-US" dirty="0" err="1">
                <a:effectLst/>
              </a:rPr>
              <a:t>Frosst</a:t>
            </a:r>
            <a:r>
              <a:rPr lang="en-US" dirty="0">
                <a:effectLst/>
              </a:rPr>
              <a:t>, and Geoffrey E. Hinton. "Dynamic routing between capsules." </a:t>
            </a:r>
            <a:r>
              <a:rPr lang="en-US" i="1" dirty="0">
                <a:effectLst/>
              </a:rPr>
              <a:t>Advances in Neural Information Processing Systems</a:t>
            </a:r>
            <a:r>
              <a:rPr lang="en-US" dirty="0">
                <a:effectLst/>
              </a:rPr>
              <a:t>. 2017.</a:t>
            </a:r>
          </a:p>
          <a:p>
            <a:r>
              <a:rPr lang="en-US" dirty="0" err="1">
                <a:effectLst/>
              </a:rPr>
              <a:t>Goodfellow</a:t>
            </a:r>
            <a:r>
              <a:rPr lang="en-US" dirty="0">
                <a:effectLst/>
              </a:rPr>
              <a:t>, Ian, et al. "Generative adversarial nets." </a:t>
            </a:r>
            <a:r>
              <a:rPr lang="en-US" i="1" dirty="0">
                <a:effectLst/>
              </a:rPr>
              <a:t>Advances in neural information processing systems</a:t>
            </a:r>
            <a:r>
              <a:rPr lang="en-US" dirty="0">
                <a:effectLst/>
              </a:rPr>
              <a:t>. 2014.</a:t>
            </a:r>
          </a:p>
          <a:p>
            <a:r>
              <a:rPr lang="en-US" dirty="0" err="1">
                <a:effectLst/>
              </a:rPr>
              <a:t>Odena</a:t>
            </a:r>
            <a:r>
              <a:rPr lang="en-US" dirty="0">
                <a:effectLst/>
              </a:rPr>
              <a:t>, Augustus. "Semi-supervised learning with generative adversarial networks." </a:t>
            </a:r>
            <a:r>
              <a:rPr lang="en-US" i="1" dirty="0" err="1">
                <a:effectLst/>
              </a:rPr>
              <a:t>arXiv</a:t>
            </a:r>
            <a:r>
              <a:rPr lang="en-US" i="1" dirty="0">
                <a:effectLst/>
              </a:rPr>
              <a:t> preprint arXiv:1606.01583</a:t>
            </a:r>
            <a:r>
              <a:rPr lang="en-US" dirty="0">
                <a:effectLst/>
              </a:rPr>
              <a:t> (2016).</a:t>
            </a:r>
          </a:p>
          <a:p>
            <a:r>
              <a:rPr lang="en-US" dirty="0" err="1">
                <a:effectLst/>
              </a:rPr>
              <a:t>Im</a:t>
            </a:r>
            <a:r>
              <a:rPr lang="en-US" dirty="0">
                <a:effectLst/>
              </a:rPr>
              <a:t>, Daniel </a:t>
            </a:r>
            <a:r>
              <a:rPr lang="en-US" dirty="0" err="1">
                <a:effectLst/>
              </a:rPr>
              <a:t>Jiwoong</a:t>
            </a:r>
            <a:r>
              <a:rPr lang="en-US" dirty="0">
                <a:effectLst/>
              </a:rPr>
              <a:t>, et al. "Generative Adversarial Metric." (2016).</a:t>
            </a:r>
          </a:p>
        </p:txBody>
      </p:sp>
    </p:spTree>
    <p:extLst>
      <p:ext uri="{BB962C8B-B14F-4D97-AF65-F5344CB8AC3E}">
        <p14:creationId xmlns:p14="http://schemas.microsoft.com/office/powerpoint/2010/main" xmlns="" val="95605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6A45DC-22B2-4996-B1C2-42D1DE0DE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 (GAN)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685EA99-9818-45E9-8004-C00D0A46B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390" y="1220446"/>
            <a:ext cx="3462866" cy="4055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06B8E27-5345-4B94-A2C0-DA24CC68CB38}"/>
              </a:ext>
            </a:extLst>
          </p:cNvPr>
          <p:cNvSpPr txBox="1"/>
          <p:nvPr/>
        </p:nvSpPr>
        <p:spPr>
          <a:xfrm>
            <a:off x="2678244" y="3733757"/>
            <a:ext cx="446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GAN architecture (</a:t>
            </a:r>
            <a:r>
              <a:rPr lang="en-US" dirty="0" err="1"/>
              <a:t>Goodfellow</a:t>
            </a:r>
            <a:r>
              <a:rPr lang="en-US" dirty="0"/>
              <a:t> et.al, 2014)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C9F0CBBF-E234-469C-ABDA-C0DBD50EB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394" y="1371600"/>
            <a:ext cx="5777442" cy="23621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F856FB1-D607-477C-9D9E-5F6B0E5CACBA}"/>
              </a:ext>
            </a:extLst>
          </p:cNvPr>
          <p:cNvSpPr txBox="1"/>
          <p:nvPr/>
        </p:nvSpPr>
        <p:spPr>
          <a:xfrm>
            <a:off x="8398933" y="5435955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MinMax</a:t>
            </a:r>
            <a:r>
              <a:rPr lang="en-US" dirty="0"/>
              <a:t> game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4CCBF88-A2FF-4FED-9116-E7B645591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164" y="4767201"/>
            <a:ext cx="4774131" cy="94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7654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6A45DC-22B2-4996-B1C2-42D1DE0DE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Auxiliary Classifier GAN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C9F0CBBF-E234-469C-ABDA-C0DBD50EB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92" y="2026118"/>
            <a:ext cx="5777442" cy="23621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6220BDC-D95D-4834-9F2F-126C80884E8E}"/>
              </a:ext>
            </a:extLst>
          </p:cNvPr>
          <p:cNvSpPr/>
          <p:nvPr/>
        </p:nvSpPr>
        <p:spPr bwMode="auto">
          <a:xfrm>
            <a:off x="5529714" y="3676851"/>
            <a:ext cx="245444" cy="71142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7FA9093-C0D7-4B2F-9F88-FD47705C7503}"/>
              </a:ext>
            </a:extLst>
          </p:cNvPr>
          <p:cNvSpPr txBox="1"/>
          <p:nvPr/>
        </p:nvSpPr>
        <p:spPr>
          <a:xfrm>
            <a:off x="5371750" y="4388275"/>
            <a:ext cx="5613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Class</a:t>
            </a:r>
            <a:endParaRPr lang="en-US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xmlns="" id="{F9513585-E27B-4E0B-B6C7-8127ADCB8959}"/>
              </a:ext>
            </a:extLst>
          </p:cNvPr>
          <p:cNvCxnSpPr>
            <a:endCxn id="3" idx="1"/>
          </p:cNvCxnSpPr>
          <p:nvPr/>
        </p:nvCxnSpPr>
        <p:spPr bwMode="auto">
          <a:xfrm rot="16200000" flipH="1">
            <a:off x="4940032" y="3442880"/>
            <a:ext cx="942853" cy="236511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B9EA3B93-C01E-4262-81CE-3C44C3C96644}"/>
              </a:ext>
            </a:extLst>
          </p:cNvPr>
          <p:cNvSpPr/>
          <p:nvPr/>
        </p:nvSpPr>
        <p:spPr bwMode="auto">
          <a:xfrm>
            <a:off x="6169794" y="3676850"/>
            <a:ext cx="394635" cy="71142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55D41E3-C9C1-426E-92CE-01CBD3A40FA6}"/>
              </a:ext>
            </a:extLst>
          </p:cNvPr>
          <p:cNvSpPr txBox="1"/>
          <p:nvPr/>
        </p:nvSpPr>
        <p:spPr>
          <a:xfrm rot="5400000">
            <a:off x="6058372" y="3894062"/>
            <a:ext cx="617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/>
              <a:t>Loss</a:t>
            </a:r>
            <a:r>
              <a:rPr lang="en-US" sz="1200" b="1" baseline="-25000" dirty="0" err="1"/>
              <a:t>C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670C4C7-3679-44A3-8F24-4AFA81952441}"/>
              </a:ext>
            </a:extLst>
          </p:cNvPr>
          <p:cNvSpPr txBox="1"/>
          <p:nvPr/>
        </p:nvSpPr>
        <p:spPr>
          <a:xfrm rot="5400000">
            <a:off x="6060776" y="2949170"/>
            <a:ext cx="612668" cy="276999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 err="1"/>
              <a:t>Loss</a:t>
            </a:r>
            <a:r>
              <a:rPr lang="en-US" sz="1200" b="1" baseline="-25000" dirty="0" err="1"/>
              <a:t>S</a:t>
            </a:r>
            <a:endParaRPr lang="en-US" b="1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F51A5DED-E850-4EBA-8AFA-631A3E14D6B2}"/>
              </a:ext>
            </a:extLst>
          </p:cNvPr>
          <p:cNvCxnSpPr>
            <a:stCxn id="3" idx="3"/>
            <a:endCxn id="16" idx="1"/>
          </p:cNvCxnSpPr>
          <p:nvPr/>
        </p:nvCxnSpPr>
        <p:spPr bwMode="auto">
          <a:xfrm flipV="1">
            <a:off x="5775158" y="4032562"/>
            <a:ext cx="394636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B00E2E0C-2F34-424E-9F26-EFFD863CA56D}"/>
              </a:ext>
            </a:extLst>
          </p:cNvPr>
          <p:cNvSpPr/>
          <p:nvPr/>
        </p:nvSpPr>
        <p:spPr bwMode="auto">
          <a:xfrm>
            <a:off x="980790" y="4649885"/>
            <a:ext cx="245444" cy="71142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54A666B-17C8-4534-A312-6D51D822D12D}"/>
              </a:ext>
            </a:extLst>
          </p:cNvPr>
          <p:cNvSpPr txBox="1"/>
          <p:nvPr/>
        </p:nvSpPr>
        <p:spPr>
          <a:xfrm>
            <a:off x="826833" y="5361309"/>
            <a:ext cx="5533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Label</a:t>
            </a:r>
            <a:endParaRPr lang="en-US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CA7E454F-A05A-43E7-8EAB-D5001BEEC3A2}"/>
              </a:ext>
            </a:extLst>
          </p:cNvPr>
          <p:cNvSpPr/>
          <p:nvPr/>
        </p:nvSpPr>
        <p:spPr bwMode="auto">
          <a:xfrm>
            <a:off x="1428018" y="4649885"/>
            <a:ext cx="394635" cy="71142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A6B1285-2F1F-4C97-A190-858827BE5AB5}"/>
              </a:ext>
            </a:extLst>
          </p:cNvPr>
          <p:cNvSpPr txBox="1"/>
          <p:nvPr/>
        </p:nvSpPr>
        <p:spPr>
          <a:xfrm rot="5400000">
            <a:off x="1158270" y="4907339"/>
            <a:ext cx="9156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Embedding</a:t>
            </a:r>
            <a:endParaRPr lang="en-US" b="1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E477936F-B3F9-44EC-8157-231063E9B875}"/>
              </a:ext>
            </a:extLst>
          </p:cNvPr>
          <p:cNvCxnSpPr>
            <a:stCxn id="20" idx="3"/>
            <a:endCxn id="22" idx="1"/>
          </p:cNvCxnSpPr>
          <p:nvPr/>
        </p:nvCxnSpPr>
        <p:spPr bwMode="auto">
          <a:xfrm>
            <a:off x="1226234" y="5005597"/>
            <a:ext cx="2017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2C3518AF-11DA-4D6B-86EE-086B4B86AB2A}"/>
              </a:ext>
            </a:extLst>
          </p:cNvPr>
          <p:cNvGrpSpPr/>
          <p:nvPr/>
        </p:nvGrpSpPr>
        <p:grpSpPr>
          <a:xfrm>
            <a:off x="1443273" y="3561135"/>
            <a:ext cx="324128" cy="523220"/>
            <a:chOff x="2486713" y="4789471"/>
            <a:chExt cx="324128" cy="52322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6AC932C6-1456-4451-BC00-3CB353EFD6A6}"/>
                </a:ext>
              </a:extLst>
            </p:cNvPr>
            <p:cNvSpPr/>
            <p:nvPr/>
          </p:nvSpPr>
          <p:spPr bwMode="auto">
            <a:xfrm>
              <a:off x="2512194" y="4837596"/>
              <a:ext cx="253917" cy="261610"/>
            </a:xfrm>
            <a:prstGeom prst="ellipse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37C8216B-C291-44BC-B45A-06745860B35F}"/>
                </a:ext>
              </a:extLst>
            </p:cNvPr>
            <p:cNvSpPr txBox="1"/>
            <p:nvPr/>
          </p:nvSpPr>
          <p:spPr>
            <a:xfrm>
              <a:off x="2486713" y="4789471"/>
              <a:ext cx="3241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*</a:t>
              </a:r>
              <a:endParaRPr lang="en-US" b="1" dirty="0"/>
            </a:p>
          </p:txBody>
        </p:sp>
      </p:grpSp>
      <p:cxnSp>
        <p:nvCxnSpPr>
          <p:cNvPr id="1026" name="Straight Arrow Connector 1025">
            <a:extLst>
              <a:ext uri="{FF2B5EF4-FFF2-40B4-BE49-F238E27FC236}">
                <a16:creationId xmlns:a16="http://schemas.microsoft.com/office/drawing/2014/main" xmlns="" id="{C0BF14E8-D68D-4AA9-8913-C4501F4728ED}"/>
              </a:ext>
            </a:extLst>
          </p:cNvPr>
          <p:cNvCxnSpPr>
            <a:cxnSpLocks/>
            <a:stCxn id="23" idx="1"/>
          </p:cNvCxnSpPr>
          <p:nvPr/>
        </p:nvCxnSpPr>
        <p:spPr bwMode="auto">
          <a:xfrm flipH="1" flipV="1">
            <a:off x="1595712" y="3870870"/>
            <a:ext cx="20376" cy="7056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pic>
        <p:nvPicPr>
          <p:cNvPr id="1028" name="Picture 1027">
            <a:extLst>
              <a:ext uri="{FF2B5EF4-FFF2-40B4-BE49-F238E27FC236}">
                <a16:creationId xmlns:a16="http://schemas.microsoft.com/office/drawing/2014/main" xmlns="" id="{903B2A9A-752F-4AFD-8A2E-897B354CD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202" y="2781335"/>
            <a:ext cx="5092771" cy="194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980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0504E9-8114-456C-A295-1F7E6E74E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EEEBDB-3631-4DF3-99D6-89D73281A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effectLst/>
              </a:rPr>
              <a:t>Normalize the inputs between -1 and 1</a:t>
            </a:r>
          </a:p>
          <a:p>
            <a:r>
              <a:rPr lang="fr-FR" b="1" dirty="0" err="1">
                <a:effectLst/>
              </a:rPr>
              <a:t>Avoid</a:t>
            </a:r>
            <a:r>
              <a:rPr lang="fr-FR" b="1" dirty="0">
                <a:effectLst/>
              </a:rPr>
              <a:t> </a:t>
            </a:r>
            <a:r>
              <a:rPr lang="fr-FR" b="1" dirty="0" err="1">
                <a:effectLst/>
              </a:rPr>
              <a:t>Sparse</a:t>
            </a:r>
            <a:r>
              <a:rPr lang="fr-FR" b="1" dirty="0">
                <a:effectLst/>
              </a:rPr>
              <a:t> Gradients: </a:t>
            </a:r>
            <a:r>
              <a:rPr lang="fr-FR" b="1" dirty="0" err="1">
                <a:effectLst/>
              </a:rPr>
              <a:t>ReLU</a:t>
            </a:r>
            <a:r>
              <a:rPr lang="fr-FR" b="1" dirty="0">
                <a:effectLst/>
              </a:rPr>
              <a:t>, </a:t>
            </a:r>
            <a:r>
              <a:rPr lang="fr-FR" b="1" dirty="0" err="1">
                <a:effectLst/>
              </a:rPr>
              <a:t>MaxPool</a:t>
            </a:r>
            <a:endParaRPr lang="fr-FR" b="1" dirty="0">
              <a:effectLst/>
            </a:endParaRPr>
          </a:p>
          <a:p>
            <a:r>
              <a:rPr lang="en-US" b="1" dirty="0">
                <a:effectLst/>
              </a:rPr>
              <a:t>Use Soft and Noisy Labels</a:t>
            </a:r>
          </a:p>
          <a:p>
            <a:r>
              <a:rPr lang="en-US" b="1" dirty="0">
                <a:effectLst/>
              </a:rPr>
              <a:t>Pre-train the discriminator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3824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708C65-99AE-431C-A506-195F8F237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Goals: CAPSNET in GAN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8DAA29A-E5D6-43B8-BD2B-CAD4F3CDF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419" y="1403328"/>
            <a:ext cx="9941982" cy="5073672"/>
          </a:xfrm>
        </p:spPr>
        <p:txBody>
          <a:bodyPr/>
          <a:lstStyle/>
          <a:p>
            <a:r>
              <a:rPr lang="en-US" dirty="0"/>
              <a:t>CAPSNET as a discriminator</a:t>
            </a:r>
          </a:p>
          <a:p>
            <a:r>
              <a:rPr lang="en-US" dirty="0"/>
              <a:t>CAPSNET as a generator</a:t>
            </a:r>
          </a:p>
          <a:p>
            <a:r>
              <a:rPr lang="en-US" dirty="0"/>
              <a:t>CAPSNET as a generator and discriminator</a:t>
            </a:r>
          </a:p>
          <a:p>
            <a:r>
              <a:rPr lang="en-US" dirty="0"/>
              <a:t>Application/Validation</a:t>
            </a:r>
          </a:p>
          <a:p>
            <a:pPr lvl="2"/>
            <a:r>
              <a:rPr lang="en-US" dirty="0"/>
              <a:t>MNIST, CIFAR10, </a:t>
            </a:r>
            <a:r>
              <a:rPr lang="en-US" dirty="0" smtClean="0"/>
              <a:t>Semi-supervised </a:t>
            </a:r>
            <a:r>
              <a:rPr lang="en-US" dirty="0"/>
              <a:t>learning GAN [3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4091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6A45DC-22B2-4996-B1C2-42D1DE0DE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Capsule Network as the discriminator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5C15A7A5-79A5-4B5B-AC11-E3A1F819399C}"/>
              </a:ext>
            </a:extLst>
          </p:cNvPr>
          <p:cNvGrpSpPr/>
          <p:nvPr/>
        </p:nvGrpSpPr>
        <p:grpSpPr>
          <a:xfrm>
            <a:off x="1379618" y="1825049"/>
            <a:ext cx="9163258" cy="2974357"/>
            <a:chOff x="723072" y="1257295"/>
            <a:chExt cx="9210399" cy="304762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C9F0CBBF-E234-469C-ABDA-C0DBD50EB2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4745"/>
            <a:stretch/>
          </p:blipFill>
          <p:spPr>
            <a:xfrm>
              <a:off x="8084237" y="1257295"/>
              <a:ext cx="1849234" cy="299378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394717A-E04F-4E75-8343-4DB4B6682F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" r="45019"/>
            <a:stretch/>
          </p:blipFill>
          <p:spPr>
            <a:xfrm>
              <a:off x="723072" y="1359877"/>
              <a:ext cx="3754085" cy="279162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125BDE18-070A-4E70-9A8A-AB4792584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7157" y="1984544"/>
              <a:ext cx="3754085" cy="152235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A3ACB4B9-EB7B-412D-859A-260751E8E03C}"/>
                </a:ext>
              </a:extLst>
            </p:cNvPr>
            <p:cNvSpPr txBox="1"/>
            <p:nvPr/>
          </p:nvSpPr>
          <p:spPr>
            <a:xfrm>
              <a:off x="1783974" y="3506901"/>
              <a:ext cx="11112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Convolutional</a:t>
              </a:r>
            </a:p>
            <a:p>
              <a:pPr algn="ctr"/>
              <a:r>
                <a:rPr lang="en-US" sz="1200" dirty="0"/>
                <a:t>layers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xmlns="" id="{570E936B-C30F-499B-A5BD-3D0442298DDC}"/>
                </a:ext>
              </a:extLst>
            </p:cNvPr>
            <p:cNvSpPr/>
            <p:nvPr/>
          </p:nvSpPr>
          <p:spPr bwMode="auto">
            <a:xfrm>
              <a:off x="4477157" y="1794933"/>
              <a:ext cx="4596001" cy="2509985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7998DE08-F093-47FB-9DF3-C43902B5D666}"/>
                </a:ext>
              </a:extLst>
            </p:cNvPr>
            <p:cNvSpPr txBox="1"/>
            <p:nvPr/>
          </p:nvSpPr>
          <p:spPr>
            <a:xfrm>
              <a:off x="6116109" y="1561211"/>
              <a:ext cx="10791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Discriminator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9C843A66-F17E-4757-827E-65A9327BA2BF}"/>
              </a:ext>
            </a:extLst>
          </p:cNvPr>
          <p:cNvSpPr/>
          <p:nvPr/>
        </p:nvSpPr>
        <p:spPr bwMode="auto">
          <a:xfrm>
            <a:off x="1592276" y="4799406"/>
            <a:ext cx="245444" cy="71142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AB5815ED-4FFC-42E3-B99F-9970CCF74241}"/>
              </a:ext>
            </a:extLst>
          </p:cNvPr>
          <p:cNvSpPr txBox="1"/>
          <p:nvPr/>
        </p:nvSpPr>
        <p:spPr>
          <a:xfrm>
            <a:off x="1438319" y="5510830"/>
            <a:ext cx="5533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Label</a:t>
            </a:r>
            <a:endParaRPr lang="en-US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5B0359AA-E223-4363-AE63-76DA17EFD4F1}"/>
              </a:ext>
            </a:extLst>
          </p:cNvPr>
          <p:cNvSpPr/>
          <p:nvPr/>
        </p:nvSpPr>
        <p:spPr bwMode="auto">
          <a:xfrm>
            <a:off x="2039504" y="4799406"/>
            <a:ext cx="394635" cy="71142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0A6F97B5-CFCE-4F40-899D-2739B1C72ABC}"/>
              </a:ext>
            </a:extLst>
          </p:cNvPr>
          <p:cNvSpPr txBox="1"/>
          <p:nvPr/>
        </p:nvSpPr>
        <p:spPr>
          <a:xfrm rot="5400000">
            <a:off x="1769756" y="5056860"/>
            <a:ext cx="9156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Embedding</a:t>
            </a:r>
            <a:endParaRPr lang="en-US" b="1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899F8BBE-4281-475A-9A94-4A5648D1DF8C}"/>
              </a:ext>
            </a:extLst>
          </p:cNvPr>
          <p:cNvCxnSpPr>
            <a:stCxn id="26" idx="3"/>
            <a:endCxn id="28" idx="1"/>
          </p:cNvCxnSpPr>
          <p:nvPr/>
        </p:nvCxnSpPr>
        <p:spPr bwMode="auto">
          <a:xfrm>
            <a:off x="1837720" y="5155118"/>
            <a:ext cx="2017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EF9568E7-FFA0-4078-AC37-4CE342750448}"/>
              </a:ext>
            </a:extLst>
          </p:cNvPr>
          <p:cNvGrpSpPr/>
          <p:nvPr/>
        </p:nvGrpSpPr>
        <p:grpSpPr>
          <a:xfrm>
            <a:off x="2054759" y="3710656"/>
            <a:ext cx="324128" cy="523220"/>
            <a:chOff x="2486713" y="4789471"/>
            <a:chExt cx="324128" cy="52322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2A2529F7-CB74-455A-9259-2E6AA9F1E5D3}"/>
                </a:ext>
              </a:extLst>
            </p:cNvPr>
            <p:cNvSpPr/>
            <p:nvPr/>
          </p:nvSpPr>
          <p:spPr bwMode="auto">
            <a:xfrm>
              <a:off x="2512194" y="4837596"/>
              <a:ext cx="253917" cy="261610"/>
            </a:xfrm>
            <a:prstGeom prst="ellipse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F7BF5170-E627-4455-A90E-B23AC9EBE73D}"/>
                </a:ext>
              </a:extLst>
            </p:cNvPr>
            <p:cNvSpPr txBox="1"/>
            <p:nvPr/>
          </p:nvSpPr>
          <p:spPr>
            <a:xfrm>
              <a:off x="2486713" y="4789471"/>
              <a:ext cx="3241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*</a:t>
              </a:r>
              <a:endParaRPr lang="en-US" b="1" dirty="0"/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A5A4CA4D-8DEA-415C-8999-C0F2A95C8826}"/>
              </a:ext>
            </a:extLst>
          </p:cNvPr>
          <p:cNvCxnSpPr>
            <a:cxnSpLocks/>
            <a:stCxn id="29" idx="1"/>
          </p:cNvCxnSpPr>
          <p:nvPr/>
        </p:nvCxnSpPr>
        <p:spPr bwMode="auto">
          <a:xfrm flipH="1" flipV="1">
            <a:off x="2207198" y="4020391"/>
            <a:ext cx="20376" cy="7056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41CAA0C8-9DCA-4D87-8989-7476082EAB1A}"/>
              </a:ext>
            </a:extLst>
          </p:cNvPr>
          <p:cNvSpPr/>
          <p:nvPr/>
        </p:nvSpPr>
        <p:spPr bwMode="auto">
          <a:xfrm>
            <a:off x="9102526" y="3743341"/>
            <a:ext cx="245444" cy="71142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C8D7C4AF-A321-4A14-B645-54075B512DA7}"/>
              </a:ext>
            </a:extLst>
          </p:cNvPr>
          <p:cNvSpPr txBox="1"/>
          <p:nvPr/>
        </p:nvSpPr>
        <p:spPr>
          <a:xfrm>
            <a:off x="8944562" y="4454765"/>
            <a:ext cx="5613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Class</a:t>
            </a:r>
            <a:endParaRPr lang="en-US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xmlns="" id="{DA9212DA-9A7D-40CA-A2A3-5BE89964EF29}"/>
              </a:ext>
            </a:extLst>
          </p:cNvPr>
          <p:cNvCxnSpPr>
            <a:endCxn id="35" idx="1"/>
          </p:cNvCxnSpPr>
          <p:nvPr/>
        </p:nvCxnSpPr>
        <p:spPr bwMode="auto">
          <a:xfrm rot="16200000" flipH="1">
            <a:off x="8512844" y="3509370"/>
            <a:ext cx="942853" cy="236511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FBC3CAE2-4CFD-419C-BF23-D7B41AD569F6}"/>
              </a:ext>
            </a:extLst>
          </p:cNvPr>
          <p:cNvSpPr/>
          <p:nvPr/>
        </p:nvSpPr>
        <p:spPr bwMode="auto">
          <a:xfrm>
            <a:off x="9923478" y="3743340"/>
            <a:ext cx="499766" cy="7399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AD56654-5476-4550-85D6-4804E04BE947}"/>
              </a:ext>
            </a:extLst>
          </p:cNvPr>
          <p:cNvSpPr txBox="1"/>
          <p:nvPr/>
        </p:nvSpPr>
        <p:spPr>
          <a:xfrm rot="5400000">
            <a:off x="9855968" y="3960552"/>
            <a:ext cx="617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/>
              <a:t>Loss</a:t>
            </a:r>
            <a:r>
              <a:rPr lang="en-US" sz="1200" b="1" baseline="-25000" dirty="0" err="1"/>
              <a:t>C</a:t>
            </a:r>
            <a:endParaRPr lang="en-US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6D530EC-C628-48D7-AFEC-18903E283DFB}"/>
              </a:ext>
            </a:extLst>
          </p:cNvPr>
          <p:cNvSpPr txBox="1"/>
          <p:nvPr/>
        </p:nvSpPr>
        <p:spPr>
          <a:xfrm rot="5400000">
            <a:off x="9858372" y="3015660"/>
            <a:ext cx="612668" cy="276999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 err="1"/>
              <a:t>Loss</a:t>
            </a:r>
            <a:r>
              <a:rPr lang="en-US" sz="1200" b="1" baseline="-25000" dirty="0" err="1"/>
              <a:t>S</a:t>
            </a:r>
            <a:endParaRPr lang="en-US" b="1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7104EC70-5988-464C-B77A-0D6767568F52}"/>
              </a:ext>
            </a:extLst>
          </p:cNvPr>
          <p:cNvCxnSpPr>
            <a:cxnSpLocks/>
            <a:stCxn id="35" idx="3"/>
            <a:endCxn id="38" idx="1"/>
          </p:cNvCxnSpPr>
          <p:nvPr/>
        </p:nvCxnSpPr>
        <p:spPr bwMode="auto">
          <a:xfrm>
            <a:off x="9347970" y="4099053"/>
            <a:ext cx="575508" cy="142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xmlns="" val="207654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418" y="359920"/>
            <a:ext cx="11745383" cy="914400"/>
          </a:xfrm>
        </p:spPr>
        <p:txBody>
          <a:bodyPr/>
          <a:lstStyle/>
          <a:p>
            <a:r>
              <a:rPr lang="en-US" dirty="0"/>
              <a:t>Capsule Network as the discriminator: Results(MNIST)</a:t>
            </a:r>
          </a:p>
        </p:txBody>
      </p:sp>
      <p:pic>
        <p:nvPicPr>
          <p:cNvPr id="4" name="Content Placeholder 3" descr="mnistconvgan_all_distribution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4148" y="4035393"/>
            <a:ext cx="3709479" cy="2782109"/>
          </a:xfrm>
        </p:spPr>
      </p:pic>
      <p:pic>
        <p:nvPicPr>
          <p:cNvPr id="5" name="Picture 4" descr="mnistconvgan_all_los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096" y="4134255"/>
            <a:ext cx="3590632" cy="2692974"/>
          </a:xfrm>
          <a:prstGeom prst="rect">
            <a:avLst/>
          </a:prstGeom>
        </p:spPr>
      </p:pic>
      <p:pic>
        <p:nvPicPr>
          <p:cNvPr id="6" name="Picture 5" descr="mnistconvgan_Classification_Accurac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356" y="4008537"/>
            <a:ext cx="3709098" cy="2781824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 bwMode="auto">
          <a:xfrm>
            <a:off x="0" y="3792206"/>
            <a:ext cx="11997447" cy="1588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pic>
        <p:nvPicPr>
          <p:cNvPr id="7" name="Picture 6" descr="mnistcapsDgan_all_distribution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3706" y="1108227"/>
            <a:ext cx="3618694" cy="2568828"/>
          </a:xfrm>
          <a:prstGeom prst="rect">
            <a:avLst/>
          </a:prstGeom>
        </p:spPr>
      </p:pic>
      <p:pic>
        <p:nvPicPr>
          <p:cNvPr id="9" name="Picture 8" descr="mnistcapsDgan_all_los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395" y="1215957"/>
            <a:ext cx="3570052" cy="2401794"/>
          </a:xfrm>
          <a:prstGeom prst="rect">
            <a:avLst/>
          </a:prstGeom>
        </p:spPr>
      </p:pic>
      <p:pic>
        <p:nvPicPr>
          <p:cNvPr id="10" name="Picture 9" descr="mnistcapsDgan_Classification_Accuracy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2266" y="1118681"/>
            <a:ext cx="3641001" cy="23560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-369651" y="2159548"/>
            <a:ext cx="1941557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Capsule Network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349027" y="5269159"/>
            <a:ext cx="2146742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Convolutional</a:t>
            </a:r>
            <a:r>
              <a:rPr lang="en-US" dirty="0">
                <a:solidFill>
                  <a:schemeClr val="bg1"/>
                </a:solidFill>
              </a:rPr>
              <a:t> GAN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Generated Images: (MNIST)</a:t>
            </a:r>
          </a:p>
        </p:txBody>
      </p:sp>
      <p:pic>
        <p:nvPicPr>
          <p:cNvPr id="6" name="Content Placeholder 5" descr="ezgif.com-gif-maker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6095" y="1589318"/>
            <a:ext cx="4319080" cy="4325093"/>
          </a:xfrm>
        </p:spPr>
      </p:pic>
      <p:cxnSp>
        <p:nvCxnSpPr>
          <p:cNvPr id="5" name="Straight Connector 4"/>
          <p:cNvCxnSpPr/>
          <p:nvPr/>
        </p:nvCxnSpPr>
        <p:spPr bwMode="auto">
          <a:xfrm rot="5400000">
            <a:off x="3494169" y="4005849"/>
            <a:ext cx="4937760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pic>
        <p:nvPicPr>
          <p:cNvPr id="7" name="Picture 6" descr="ezgif.com-gif-mak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125" y="1566152"/>
            <a:ext cx="4319081" cy="44080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38529" y="1371607"/>
            <a:ext cx="238327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   Capsule Network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8947" y="1410515"/>
            <a:ext cx="233347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Convolutional</a:t>
            </a:r>
            <a:r>
              <a:rPr lang="en-US" dirty="0">
                <a:solidFill>
                  <a:schemeClr val="bg1"/>
                </a:solidFill>
              </a:rPr>
              <a:t> GAN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eme1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Theme1" id="{DB3E5A8B-54CC-4DE3-B402-AE0D663FD400}" vid="{8FB9A571-BB42-490D-BB0A-603978DF9AB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1781</TotalTime>
  <Words>396</Words>
  <Application>Microsoft Office PowerPoint</Application>
  <PresentationFormat>Custom</PresentationFormat>
  <Paragraphs>113</Paragraphs>
  <Slides>23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Office Theme</vt:lpstr>
      <vt:lpstr>Theme1</vt:lpstr>
      <vt:lpstr>CAPSULE NETWORK AS A DISCRIMINATOR AND GENERATOR IN GENERATIVE ADVERSIAL NETWORKS</vt:lpstr>
      <vt:lpstr>CAPSULE NETWORK</vt:lpstr>
      <vt:lpstr>GENERATIVE ADVERSARIAL NETWORKS (GAN)</vt:lpstr>
      <vt:lpstr>Auxiliary Classifier GAN</vt:lpstr>
      <vt:lpstr>GAN tricks</vt:lpstr>
      <vt:lpstr>Project Goals: CAPSNET in GAN</vt:lpstr>
      <vt:lpstr>Capsule Network as the discriminator</vt:lpstr>
      <vt:lpstr>Capsule Network as the discriminator: Results(MNIST)</vt:lpstr>
      <vt:lpstr>Generated Images: (MNIST)</vt:lpstr>
      <vt:lpstr>Capsule Network as the discriminator: Results(CIFAR10)</vt:lpstr>
      <vt:lpstr>Generated Images: (CIFAR10)</vt:lpstr>
      <vt:lpstr>Capsule Network as the Generator and Convolutional NN as discriminator</vt:lpstr>
      <vt:lpstr>Capsule Network as the generator: Results(MNIST)</vt:lpstr>
      <vt:lpstr>Generated Images: (MNIST)</vt:lpstr>
      <vt:lpstr>Capsule Network as the generator: Results(CIFAR10)</vt:lpstr>
      <vt:lpstr>Generated Images: (CIFAR10)</vt:lpstr>
      <vt:lpstr> Capsule Network as the discriminator and the generator</vt:lpstr>
      <vt:lpstr>Capsule Network as the discriminator and the generator: Results(MNIST)</vt:lpstr>
      <vt:lpstr>Generated Images: (MNIST)</vt:lpstr>
      <vt:lpstr>Capsule Network as the discriminator and the generator: Results(CIFAR10)</vt:lpstr>
      <vt:lpstr>Generated Images: (CIFAR10)</vt:lpstr>
      <vt:lpstr>Results:</vt:lpstr>
      <vt:lpstr>References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Capsule</dc:title>
  <dc:creator>Amar Shrestha</dc:creator>
  <cp:lastModifiedBy>swatantra kafle</cp:lastModifiedBy>
  <cp:revision>54</cp:revision>
  <dcterms:created xsi:type="dcterms:W3CDTF">2018-03-22T01:05:09Z</dcterms:created>
  <dcterms:modified xsi:type="dcterms:W3CDTF">2018-05-09T22:21:47Z</dcterms:modified>
</cp:coreProperties>
</file>